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varScale="1">
        <p:scale>
          <a:sx n="76" d="100"/>
          <a:sy n="76" d="100"/>
        </p:scale>
        <p:origin x="424" y="8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12/12/2022</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12/12/2022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12/12/2022</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12/12/2022</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12/12/2022</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12/12/2022</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12/12/2022</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12/12/2022</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12/12/2022</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12/12/2022</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12/12/2022</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12/12/2022</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a:solidFill>
                  <a:schemeClr val="bg2"/>
                </a:solidFill>
                <a:latin typeface="Abadi"/>
                <a:ea typeface="SF Pro" pitchFamily="2" charset="0"/>
                <a:cs typeface="SF Pro" pitchFamily="2" charset="0"/>
              </a:rPr>
              <a:t>&lt;Name&gt;</a:t>
            </a:r>
          </a:p>
          <a:p>
            <a:r>
              <a:rPr lang="en-US" dirty="0">
                <a:solidFill>
                  <a:schemeClr val="bg2"/>
                </a:solidFill>
                <a:latin typeface="Abadi" panose="020B0604020104020204" pitchFamily="34" charset="0"/>
                <a:ea typeface="SF Pro" pitchFamily="2" charset="0"/>
                <a:cs typeface="SF Pro" pitchFamily="2" charset="0"/>
              </a:rPr>
              <a:t>&lt;Date&gt;</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14088" y="1380967"/>
            <a:ext cx="10827446" cy="4351338"/>
          </a:xfrm>
          <a:prstGeom prst="rect">
            <a:avLst/>
          </a:prstGeom>
        </p:spPr>
        <p:txBody>
          <a:bodyPr/>
          <a:lstStyle/>
          <a:p>
            <a:r>
              <a:rPr lang="en-US" sz="1700" dirty="0"/>
              <a:t>In the data set, there are several different cases where the booster did not land successfully. Sometimes a landing was attempted but failed due to an accident; for example, True Ocean means the mission outcome was successfully landed to a specific region of the ocean while False Ocean means the mission outcome was unsuccessfully landed to a specific region of the ocean. True RTLS means the mission outcome was successfully landed to a ground pad False RTLS means the mission outcome was unsuccessfully landed to a ground pad. True ASDS means the mission outcome was successfully landed on a drone ship False ASDS means the mission outcome was unsuccessfully landed on a drone ship. We mainly convert those outcomes into Training Labels with 1 means the booster successfully landed 0 means it was unsuccessful.</a:t>
            </a:r>
          </a:p>
          <a:p>
            <a:r>
              <a:rPr lang="en-US" sz="1700" dirty="0"/>
              <a:t>https://github.com/raunaqjabbal/IBM-Project/blob/main/labs-jupyter-spacex-Data%20wrangling.ipynb</a:t>
            </a:r>
          </a:p>
          <a:p>
            <a:endParaRPr lang="en-US" sz="1700" dirty="0"/>
          </a:p>
          <a:p>
            <a:endParaRPr lang="en-US" sz="1700"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pic>
        <p:nvPicPr>
          <p:cNvPr id="3" name="Picture 2">
            <a:extLst>
              <a:ext uri="{FF2B5EF4-FFF2-40B4-BE49-F238E27FC236}">
                <a16:creationId xmlns:a16="http://schemas.microsoft.com/office/drawing/2014/main" id="{6B425F97-CB11-0E6B-7461-CBB0B761CBB7}"/>
              </a:ext>
            </a:extLst>
          </p:cNvPr>
          <p:cNvPicPr>
            <a:picLocks noChangeAspect="1"/>
          </p:cNvPicPr>
          <p:nvPr/>
        </p:nvPicPr>
        <p:blipFill rotWithShape="1">
          <a:blip r:embed="rId3"/>
          <a:srcRect l="50943" t="61469" r="19025" b="17740"/>
          <a:stretch/>
        </p:blipFill>
        <p:spPr>
          <a:xfrm>
            <a:off x="2686949" y="3825190"/>
            <a:ext cx="6681723" cy="2602021"/>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9528" y="1380967"/>
            <a:ext cx="10858444" cy="5046244"/>
          </a:xfrm>
          <a:prstGeom prst="rect">
            <a:avLst/>
          </a:prstGeom>
        </p:spPr>
        <p:txBody>
          <a:bodyPr lIns="91440" tIns="45720" rIns="91440" bIns="45720" anchor="t"/>
          <a:lstStyle/>
          <a:p>
            <a:r>
              <a:rPr lang="en-IN" dirty="0"/>
              <a:t>Scatter Graphs being drawn: </a:t>
            </a:r>
          </a:p>
          <a:p>
            <a:r>
              <a:rPr lang="en-IN" sz="2000" dirty="0"/>
              <a:t>Flight Number VS. Payload Mass </a:t>
            </a:r>
          </a:p>
          <a:p>
            <a:r>
              <a:rPr lang="en-IN" sz="2000" dirty="0"/>
              <a:t>Flight Number VS. Launch Site </a:t>
            </a:r>
          </a:p>
          <a:p>
            <a:r>
              <a:rPr lang="en-IN" sz="2000" dirty="0"/>
              <a:t>Payload VS. Launch Site </a:t>
            </a:r>
          </a:p>
          <a:p>
            <a:r>
              <a:rPr lang="en-IN" sz="2000" dirty="0"/>
              <a:t>Orbit VS. Flight Number </a:t>
            </a:r>
          </a:p>
          <a:p>
            <a:r>
              <a:rPr lang="en-IN" sz="2000" dirty="0"/>
              <a:t>Payload VS. Orbit Type </a:t>
            </a:r>
          </a:p>
          <a:p>
            <a:r>
              <a:rPr lang="en-IN" sz="2000" dirty="0"/>
              <a:t>Orbit VS. Payload Mass</a:t>
            </a:r>
            <a:endParaRPr lang="en-IN" dirty="0"/>
          </a:p>
          <a:p>
            <a:r>
              <a:rPr lang="en-US" dirty="0"/>
              <a:t>Bar Graph being drawn: </a:t>
            </a:r>
            <a:r>
              <a:rPr lang="en-US" sz="1800" dirty="0"/>
              <a:t>Mean VS. Orbit</a:t>
            </a:r>
            <a:endParaRPr lang="en-IN" sz="1800" dirty="0"/>
          </a:p>
          <a:p>
            <a:r>
              <a:rPr lang="en-US" dirty="0"/>
              <a:t>Line Graph being drawn: </a:t>
            </a:r>
            <a:r>
              <a:rPr lang="en-US" sz="1800" dirty="0"/>
              <a:t>Success Rate VS. Year</a:t>
            </a:r>
          </a:p>
          <a:p>
            <a:r>
              <a:rPr lang="en-US" sz="1800" dirty="0"/>
              <a:t>https://github.com/raunaqjabbal/IBM-Project/blob/main/EDA%20with%20Visualization%20lab.ipynb</a:t>
            </a: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23986" y="1206836"/>
            <a:ext cx="11856204" cy="5604669"/>
          </a:xfrm>
          <a:prstGeom prst="rect">
            <a:avLst/>
          </a:prstGeom>
        </p:spPr>
        <p:txBody>
          <a:bodyPr lIns="91440" tIns="45720" rIns="91440" bIns="45720" anchor="t"/>
          <a:lstStyle/>
          <a:p>
            <a:pPr marL="0" indent="0">
              <a:lnSpc>
                <a:spcPct val="100000"/>
              </a:lnSpc>
              <a:spcBef>
                <a:spcPts val="1400"/>
              </a:spcBef>
              <a:buNone/>
            </a:pPr>
            <a:r>
              <a:rPr lang="en-US" sz="1800" dirty="0"/>
              <a:t>• Displaying the names of the unique launch sites in the space mission </a:t>
            </a:r>
          </a:p>
          <a:p>
            <a:pPr marL="0" indent="0">
              <a:lnSpc>
                <a:spcPct val="100000"/>
              </a:lnSpc>
              <a:spcBef>
                <a:spcPts val="1400"/>
              </a:spcBef>
              <a:buNone/>
            </a:pPr>
            <a:r>
              <a:rPr lang="en-US" sz="1800" dirty="0"/>
              <a:t>• Displaying 5 records where launch sites begin with the string 'KSC’ </a:t>
            </a:r>
          </a:p>
          <a:p>
            <a:pPr marL="0" indent="0">
              <a:lnSpc>
                <a:spcPct val="100000"/>
              </a:lnSpc>
              <a:spcBef>
                <a:spcPts val="1400"/>
              </a:spcBef>
              <a:buNone/>
            </a:pPr>
            <a:r>
              <a:rPr lang="en-US" sz="1800" dirty="0"/>
              <a:t>• Displaying the total payload mass carried by boosters launched by NASA (CRS) </a:t>
            </a:r>
          </a:p>
          <a:p>
            <a:pPr marL="0" indent="0">
              <a:lnSpc>
                <a:spcPct val="100000"/>
              </a:lnSpc>
              <a:spcBef>
                <a:spcPts val="1400"/>
              </a:spcBef>
              <a:buNone/>
            </a:pPr>
            <a:r>
              <a:rPr lang="en-US" sz="1800" dirty="0"/>
              <a:t>• Displaying average payload mass carried by booster version F9 v1.1 </a:t>
            </a:r>
          </a:p>
          <a:p>
            <a:pPr marL="0" indent="0">
              <a:lnSpc>
                <a:spcPct val="100000"/>
              </a:lnSpc>
              <a:spcBef>
                <a:spcPts val="1400"/>
              </a:spcBef>
              <a:buNone/>
            </a:pPr>
            <a:r>
              <a:rPr lang="en-US" sz="1800" dirty="0"/>
              <a:t>• Listing the date where the successful landing outcome in drone ship was achieved. </a:t>
            </a:r>
          </a:p>
          <a:p>
            <a:pPr marL="0" indent="0">
              <a:lnSpc>
                <a:spcPct val="100000"/>
              </a:lnSpc>
              <a:spcBef>
                <a:spcPts val="1400"/>
              </a:spcBef>
              <a:buNone/>
            </a:pPr>
            <a:r>
              <a:rPr lang="en-US" sz="1800" dirty="0"/>
              <a:t>• Listing the names of the boosters which have success in ground pad and have payload mass greater than 4000 but less than 6000 </a:t>
            </a:r>
          </a:p>
          <a:p>
            <a:pPr marL="0" indent="0">
              <a:lnSpc>
                <a:spcPct val="100000"/>
              </a:lnSpc>
              <a:spcBef>
                <a:spcPts val="1400"/>
              </a:spcBef>
              <a:buNone/>
            </a:pPr>
            <a:r>
              <a:rPr lang="en-US" sz="1800" dirty="0"/>
              <a:t>• Listing the total number of successful and failure mission outcomes </a:t>
            </a:r>
          </a:p>
          <a:p>
            <a:pPr marL="0" indent="0">
              <a:lnSpc>
                <a:spcPct val="100000"/>
              </a:lnSpc>
              <a:spcBef>
                <a:spcPts val="1400"/>
              </a:spcBef>
              <a:buNone/>
            </a:pPr>
            <a:r>
              <a:rPr lang="en-US" sz="1800" dirty="0"/>
              <a:t>• Listing the names of the </a:t>
            </a:r>
            <a:r>
              <a:rPr lang="en-US" sz="1800" dirty="0" err="1"/>
              <a:t>booster_versions</a:t>
            </a:r>
            <a:r>
              <a:rPr lang="en-US" sz="1800" dirty="0"/>
              <a:t> which have carried the maximum payload mass. </a:t>
            </a:r>
          </a:p>
          <a:p>
            <a:pPr marL="0" indent="0">
              <a:lnSpc>
                <a:spcPct val="100000"/>
              </a:lnSpc>
              <a:spcBef>
                <a:spcPts val="1400"/>
              </a:spcBef>
              <a:buNone/>
            </a:pPr>
            <a:r>
              <a:rPr lang="en-US" sz="1800" dirty="0"/>
              <a:t>• Listing the records which will display the month names, successful </a:t>
            </a:r>
            <a:r>
              <a:rPr lang="en-US" sz="1800" dirty="0" err="1"/>
              <a:t>landing_outcomes</a:t>
            </a:r>
            <a:r>
              <a:rPr lang="en-US" sz="1800" dirty="0"/>
              <a:t> in ground pad ,booster versions, </a:t>
            </a:r>
            <a:r>
              <a:rPr lang="en-US" sz="1800" dirty="0" err="1"/>
              <a:t>launch_site</a:t>
            </a:r>
            <a:r>
              <a:rPr lang="en-US" sz="1800" dirty="0"/>
              <a:t> for the months in year 2017 </a:t>
            </a:r>
          </a:p>
          <a:p>
            <a:pPr marL="0" indent="0">
              <a:lnSpc>
                <a:spcPct val="100000"/>
              </a:lnSpc>
              <a:spcBef>
                <a:spcPts val="1400"/>
              </a:spcBef>
              <a:buNone/>
            </a:pPr>
            <a:r>
              <a:rPr lang="en-US" sz="1800" dirty="0"/>
              <a:t>• Ranking the count of successful </a:t>
            </a:r>
            <a:r>
              <a:rPr lang="en-US" sz="1800" dirty="0" err="1"/>
              <a:t>landing_outcomes</a:t>
            </a:r>
            <a:r>
              <a:rPr lang="en-US" sz="1800" dirty="0"/>
              <a:t> between the date 2010-06-04 and 2017-03-20 in descending order.</a:t>
            </a:r>
          </a:p>
          <a:p>
            <a:pPr marL="0" indent="0">
              <a:lnSpc>
                <a:spcPct val="100000"/>
              </a:lnSpc>
              <a:spcBef>
                <a:spcPts val="1400"/>
              </a:spcBef>
              <a:buNone/>
            </a:pPr>
            <a:r>
              <a:rPr lang="en-US" sz="1800" dirty="0"/>
              <a:t>https://github.com/raunaqjabbal/IBM-Project/blob/main/EDA%20with%20SQL%20lab.ipynb</a:t>
            </a:r>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301858"/>
            <a:ext cx="10515600" cy="4924534"/>
          </a:xfrm>
          <a:prstGeom prst="rect">
            <a:avLst/>
          </a:prstGeom>
        </p:spPr>
        <p:txBody>
          <a:bodyPr>
            <a:normAutofit fontScale="92500" lnSpcReduction="20000"/>
          </a:bodyPr>
          <a:lstStyle/>
          <a:p>
            <a:pPr>
              <a:lnSpc>
                <a:spcPct val="100000"/>
              </a:lnSpc>
              <a:spcBef>
                <a:spcPts val="1400"/>
              </a:spcBef>
            </a:pPr>
            <a:r>
              <a:rPr lang="en-US" sz="2000" dirty="0"/>
              <a:t>To visualize the Launch Data into an interactive map. We took the Latitude and Longitude Coordinates at each launch site and added a Circle Marker around each launch site with a label of the name of the launch site. </a:t>
            </a:r>
          </a:p>
          <a:p>
            <a:pPr>
              <a:lnSpc>
                <a:spcPct val="100000"/>
              </a:lnSpc>
              <a:spcBef>
                <a:spcPts val="1400"/>
              </a:spcBef>
            </a:pPr>
            <a:r>
              <a:rPr lang="en-US" sz="2000" dirty="0"/>
              <a:t>We assigned the </a:t>
            </a:r>
            <a:r>
              <a:rPr lang="en-US" sz="2000" dirty="0" err="1"/>
              <a:t>dataframe</a:t>
            </a:r>
            <a:r>
              <a:rPr lang="en-US" sz="2000" dirty="0"/>
              <a:t> </a:t>
            </a:r>
            <a:r>
              <a:rPr lang="en-US" sz="2000" dirty="0" err="1"/>
              <a:t>launch_outcomes</a:t>
            </a:r>
            <a:r>
              <a:rPr lang="en-US" sz="2000" dirty="0"/>
              <a:t>(failures, successes) to classes 0 and 1 with Green and Red markers on the map in a </a:t>
            </a:r>
            <a:r>
              <a:rPr lang="en-US" sz="2000" dirty="0" err="1"/>
              <a:t>MarkerCluster</a:t>
            </a:r>
            <a:r>
              <a:rPr lang="en-US" sz="2000" dirty="0"/>
              <a:t>() </a:t>
            </a:r>
          </a:p>
          <a:p>
            <a:pPr>
              <a:lnSpc>
                <a:spcPct val="100000"/>
              </a:lnSpc>
              <a:spcBef>
                <a:spcPts val="1400"/>
              </a:spcBef>
            </a:pPr>
            <a:r>
              <a:rPr lang="en-US" sz="2000" dirty="0"/>
              <a:t>Using Haversine’s formula we calculated the distance from the Launch Site to various landmarks to find various trends about what is around the Launch Site to measure patterns. Lines are drawn on the map to measure distance to landmarks</a:t>
            </a:r>
          </a:p>
          <a:p>
            <a:pPr>
              <a:lnSpc>
                <a:spcPct val="100000"/>
              </a:lnSpc>
              <a:spcBef>
                <a:spcPts val="1400"/>
              </a:spcBef>
            </a:pPr>
            <a:r>
              <a:rPr lang="en-US" sz="2000" dirty="0"/>
              <a:t> Example of some trends in which the Launch Site is situated in. </a:t>
            </a:r>
          </a:p>
          <a:p>
            <a:pPr marL="0" indent="0">
              <a:lnSpc>
                <a:spcPct val="100000"/>
              </a:lnSpc>
              <a:spcBef>
                <a:spcPts val="1400"/>
              </a:spcBef>
              <a:buNone/>
            </a:pPr>
            <a:r>
              <a:rPr lang="en-US" sz="1600" dirty="0"/>
              <a:t>•Are launch sites in close proximity to railways? No</a:t>
            </a:r>
          </a:p>
          <a:p>
            <a:pPr marL="0" indent="0">
              <a:lnSpc>
                <a:spcPct val="100000"/>
              </a:lnSpc>
              <a:spcBef>
                <a:spcPts val="1400"/>
              </a:spcBef>
              <a:buNone/>
            </a:pPr>
            <a:r>
              <a:rPr lang="en-US" sz="1600" dirty="0"/>
              <a:t> •Are launch sites in close proximity to highways? No </a:t>
            </a:r>
          </a:p>
          <a:p>
            <a:pPr marL="0" indent="0">
              <a:lnSpc>
                <a:spcPct val="100000"/>
              </a:lnSpc>
              <a:spcBef>
                <a:spcPts val="1400"/>
              </a:spcBef>
              <a:buNone/>
            </a:pPr>
            <a:r>
              <a:rPr lang="en-US" sz="1600" dirty="0"/>
              <a:t>•Are launch sites in close proximity to coastline? Yes </a:t>
            </a:r>
          </a:p>
          <a:p>
            <a:pPr marL="0" indent="0">
              <a:lnSpc>
                <a:spcPct val="100000"/>
              </a:lnSpc>
              <a:spcBef>
                <a:spcPts val="1400"/>
              </a:spcBef>
              <a:buNone/>
            </a:pPr>
            <a:r>
              <a:rPr lang="en-US" sz="1600" dirty="0"/>
              <a:t>•Do launch sites keep certain distance away from cities? Yes</a:t>
            </a:r>
            <a:endParaRPr lang="en-US" sz="1900" dirty="0"/>
          </a:p>
          <a:p>
            <a:pPr marL="0" indent="0">
              <a:lnSpc>
                <a:spcPct val="100000"/>
              </a:lnSpc>
              <a:spcBef>
                <a:spcPts val="1400"/>
              </a:spcBef>
              <a:buNone/>
            </a:pPr>
            <a:r>
              <a:rPr lang="en-US" sz="1900" dirty="0"/>
              <a:t>https://github.com/raunaqjabbal/IBM-Project/blob/main/Interactive%20Visual%20Analytics%20with%20Folium%20lab.ipynb</a:t>
            </a:r>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380966"/>
            <a:ext cx="10515600" cy="4938383"/>
          </a:xfrm>
          <a:prstGeom prst="rect">
            <a:avLst/>
          </a:prstGeom>
        </p:spPr>
        <p:txBody>
          <a:bodyPr vert="horz" lIns="91440" tIns="45720" rIns="91440" bIns="45720" rtlCol="0" anchor="t">
            <a:normAutofit/>
          </a:bodyPr>
          <a:lstStyle/>
          <a:p>
            <a:r>
              <a:rPr lang="en-US" sz="2000" dirty="0"/>
              <a:t>Used Python Anywhere to host the website live 24/7 so your can play around with the data and view the data – </a:t>
            </a:r>
          </a:p>
          <a:p>
            <a:r>
              <a:rPr lang="en-US" sz="2000" dirty="0"/>
              <a:t>The dashboard is built with Flask and Dash web framework. </a:t>
            </a:r>
          </a:p>
          <a:p>
            <a:r>
              <a:rPr lang="en-US" sz="2000" dirty="0"/>
              <a:t>Graphs - Pie Chart showing the total launches by a certain site/all sites - display relative proportions of multiple classes of data. - size of the circle can be made proportional to the total quantity it represents.</a:t>
            </a:r>
          </a:p>
          <a:p>
            <a:r>
              <a:rPr lang="en-US" sz="2000" dirty="0"/>
              <a:t>Scatter Graph showing the relationship with Outcome and Payload Mass (Kg) for the different Booster Versions - It shows the relationship between two variables. - It is the best method to show you a non-linear pattern. - The range of data flow, i.e. maximum and minimum value, can be determined. - Observation and reading are straightforward.</a:t>
            </a:r>
          </a:p>
          <a:p>
            <a:r>
              <a:rPr lang="en-US" sz="2000" dirty="0"/>
              <a:t>https://github.com/raunaqjabbal/IBM-Project/blob/main/spacex_dash_app.py</a:t>
            </a:r>
          </a:p>
          <a:p>
            <a:endParaRPr lang="en-US" sz="2000"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286358"/>
            <a:ext cx="10687962" cy="5571641"/>
          </a:xfrm>
          <a:prstGeom prst="rect">
            <a:avLst/>
          </a:prstGeom>
        </p:spPr>
        <p:txBody>
          <a:bodyPr>
            <a:normAutofit fontScale="92500" lnSpcReduction="10000"/>
          </a:bodyPr>
          <a:lstStyle/>
          <a:p>
            <a:pPr>
              <a:lnSpc>
                <a:spcPct val="100000"/>
              </a:lnSpc>
              <a:spcBef>
                <a:spcPts val="1400"/>
              </a:spcBef>
            </a:pPr>
            <a:r>
              <a:rPr lang="en-US" sz="2000" dirty="0"/>
              <a:t>BUILDING MODEL </a:t>
            </a:r>
          </a:p>
          <a:p>
            <a:pPr marL="0" indent="0">
              <a:lnSpc>
                <a:spcPct val="100000"/>
              </a:lnSpc>
              <a:spcBef>
                <a:spcPts val="1400"/>
              </a:spcBef>
              <a:buNone/>
            </a:pPr>
            <a:r>
              <a:rPr lang="en-US" sz="1600" dirty="0"/>
              <a:t>• Load our dataset into NumPy and Pandas  and transform Data </a:t>
            </a:r>
          </a:p>
          <a:p>
            <a:pPr marL="0" indent="0">
              <a:lnSpc>
                <a:spcPct val="100000"/>
              </a:lnSpc>
              <a:spcBef>
                <a:spcPts val="1400"/>
              </a:spcBef>
              <a:buNone/>
            </a:pPr>
            <a:r>
              <a:rPr lang="en-US" sz="1600" dirty="0"/>
              <a:t>• Split our data into training and test data sets and check how many test samples we have </a:t>
            </a:r>
          </a:p>
          <a:p>
            <a:pPr marL="0" indent="0">
              <a:lnSpc>
                <a:spcPct val="100000"/>
              </a:lnSpc>
              <a:spcBef>
                <a:spcPts val="1400"/>
              </a:spcBef>
              <a:buNone/>
            </a:pPr>
            <a:r>
              <a:rPr lang="en-US" sz="1600" dirty="0"/>
              <a:t>• Decide which type of machine learning algorithms we want to use </a:t>
            </a:r>
          </a:p>
          <a:p>
            <a:pPr marL="0" indent="0">
              <a:lnSpc>
                <a:spcPct val="100000"/>
              </a:lnSpc>
              <a:spcBef>
                <a:spcPts val="1400"/>
              </a:spcBef>
              <a:buNone/>
            </a:pPr>
            <a:r>
              <a:rPr lang="en-US" sz="1600" dirty="0"/>
              <a:t>• Set our parameters and algorithms to </a:t>
            </a:r>
            <a:r>
              <a:rPr lang="en-US" sz="1600" dirty="0" err="1"/>
              <a:t>GridSearchCV</a:t>
            </a:r>
            <a:r>
              <a:rPr lang="en-US" sz="1600" dirty="0"/>
              <a:t>  and fit our datasets into the </a:t>
            </a:r>
            <a:r>
              <a:rPr lang="en-US" sz="1600" dirty="0" err="1"/>
              <a:t>GridSearchCV</a:t>
            </a:r>
            <a:r>
              <a:rPr lang="en-US" sz="1600" dirty="0"/>
              <a:t> objects and train our dataset. </a:t>
            </a:r>
          </a:p>
          <a:p>
            <a:pPr>
              <a:lnSpc>
                <a:spcPct val="100000"/>
              </a:lnSpc>
              <a:spcBef>
                <a:spcPts val="1400"/>
              </a:spcBef>
            </a:pPr>
            <a:r>
              <a:rPr lang="en-US" sz="2000" dirty="0"/>
              <a:t>EVALUATING MODEL </a:t>
            </a:r>
          </a:p>
          <a:p>
            <a:pPr marL="0" indent="0">
              <a:lnSpc>
                <a:spcPct val="100000"/>
              </a:lnSpc>
              <a:spcBef>
                <a:spcPts val="1400"/>
              </a:spcBef>
              <a:buNone/>
            </a:pPr>
            <a:r>
              <a:rPr lang="en-US" sz="1600" dirty="0"/>
              <a:t>• Check accuracy for each model </a:t>
            </a:r>
          </a:p>
          <a:p>
            <a:pPr marL="0" indent="0">
              <a:lnSpc>
                <a:spcPct val="100000"/>
              </a:lnSpc>
              <a:spcBef>
                <a:spcPts val="1400"/>
              </a:spcBef>
              <a:buNone/>
            </a:pPr>
            <a:r>
              <a:rPr lang="en-US" sz="1600" dirty="0"/>
              <a:t>• Get tuned hyperparameters for each type of algorithms and plot Confusion Matrix </a:t>
            </a:r>
          </a:p>
          <a:p>
            <a:pPr>
              <a:lnSpc>
                <a:spcPct val="100000"/>
              </a:lnSpc>
              <a:spcBef>
                <a:spcPts val="1400"/>
              </a:spcBef>
            </a:pPr>
            <a:r>
              <a:rPr lang="en-US" sz="2000" dirty="0"/>
              <a:t>IMPROVING MODEL </a:t>
            </a:r>
          </a:p>
          <a:p>
            <a:pPr>
              <a:lnSpc>
                <a:spcPct val="100000"/>
              </a:lnSpc>
              <a:spcBef>
                <a:spcPts val="1400"/>
              </a:spcBef>
            </a:pPr>
            <a:r>
              <a:rPr lang="en-US" sz="1600" dirty="0"/>
              <a:t>• Feature Engineering and Algorithm Tuning </a:t>
            </a:r>
          </a:p>
          <a:p>
            <a:pPr>
              <a:lnSpc>
                <a:spcPct val="100000"/>
              </a:lnSpc>
              <a:spcBef>
                <a:spcPts val="1400"/>
              </a:spcBef>
            </a:pPr>
            <a:r>
              <a:rPr lang="en-US" sz="2000" dirty="0"/>
              <a:t>FINDING THE BEST PERFORMING CLASSIFICATION MODEL </a:t>
            </a:r>
          </a:p>
          <a:p>
            <a:pPr marL="0" indent="0">
              <a:lnSpc>
                <a:spcPct val="100000"/>
              </a:lnSpc>
              <a:spcBef>
                <a:spcPts val="1400"/>
              </a:spcBef>
              <a:buNone/>
            </a:pPr>
            <a:r>
              <a:rPr lang="en-US" sz="1600" dirty="0"/>
              <a:t>• The model with the best accuracy score wins the best performing model </a:t>
            </a:r>
          </a:p>
          <a:p>
            <a:pPr marL="0" indent="0">
              <a:lnSpc>
                <a:spcPct val="100000"/>
              </a:lnSpc>
              <a:spcBef>
                <a:spcPts val="1400"/>
              </a:spcBef>
              <a:buNone/>
            </a:pPr>
            <a:r>
              <a:rPr lang="en-US" sz="1600" dirty="0"/>
              <a:t>• In the notebook there is a dictionary of algorithms with scores at the bottom of the notebook.</a:t>
            </a:r>
          </a:p>
          <a:p>
            <a:pPr marL="0" indent="0">
              <a:lnSpc>
                <a:spcPct val="100000"/>
              </a:lnSpc>
              <a:spcBef>
                <a:spcPts val="1400"/>
              </a:spcBef>
              <a:buNone/>
            </a:pPr>
            <a:r>
              <a:rPr lang="en-US" sz="1900" dirty="0"/>
              <a:t>https://github.com/raunaqjabbal/IBM-Project/blob/main/Machine%20Learning%20Prediction%20lab.ipynb</a:t>
            </a: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3" y="5467350"/>
            <a:ext cx="11084220" cy="401638"/>
          </a:xfrm>
          <a:prstGeom prst="rect">
            <a:avLst/>
          </a:prstGeom>
        </p:spPr>
        <p:txBody>
          <a:bodyPr>
            <a:normAutofit/>
          </a:bodyPr>
          <a:lstStyle/>
          <a:p>
            <a:pPr>
              <a:lnSpc>
                <a:spcPct val="100000"/>
              </a:lnSpc>
              <a:spcBef>
                <a:spcPts val="1400"/>
              </a:spcBef>
            </a:pPr>
            <a:r>
              <a:rPr lang="en-US" sz="1600" dirty="0"/>
              <a:t>The more amount of flights at a launch site the greater the success rate at a launch site.</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8" name="Picture 7">
            <a:extLst>
              <a:ext uri="{FF2B5EF4-FFF2-40B4-BE49-F238E27FC236}">
                <a16:creationId xmlns:a16="http://schemas.microsoft.com/office/drawing/2014/main" id="{A73C775F-4B2A-A3FD-BAC1-50CBE499AB7A}"/>
              </a:ext>
            </a:extLst>
          </p:cNvPr>
          <p:cNvPicPr>
            <a:picLocks noChangeAspect="1"/>
          </p:cNvPicPr>
          <p:nvPr/>
        </p:nvPicPr>
        <p:blipFill rotWithShape="1">
          <a:blip r:embed="rId3"/>
          <a:srcRect l="4322" t="50000" r="4764" b="14421"/>
          <a:stretch/>
        </p:blipFill>
        <p:spPr>
          <a:xfrm>
            <a:off x="553890" y="1670697"/>
            <a:ext cx="11084220" cy="2439988"/>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5878161"/>
            <a:ext cx="10853718" cy="549049"/>
          </a:xfrm>
          <a:prstGeom prst="rect">
            <a:avLst/>
          </a:prstGeom>
        </p:spPr>
        <p:txBody>
          <a:bodyPr>
            <a:normAutofit fontScale="92500"/>
          </a:bodyPr>
          <a:lstStyle/>
          <a:p>
            <a:pPr>
              <a:lnSpc>
                <a:spcPct val="100000"/>
              </a:lnSpc>
              <a:spcBef>
                <a:spcPts val="1400"/>
              </a:spcBef>
            </a:pPr>
            <a:r>
              <a:rPr lang="en-US" sz="1600" dirty="0"/>
              <a:t>The greater the payload mass for Launch Site CCAFS SLC 40 the higher the success rate for the Rocket. There is not quite a clear pattern to be found using this visualization to make a decision if the Launch Site is </a:t>
            </a:r>
            <a:r>
              <a:rPr lang="en-US" sz="1600" dirty="0" err="1"/>
              <a:t>dependant</a:t>
            </a:r>
            <a:r>
              <a:rPr lang="en-US" sz="1600" dirty="0"/>
              <a:t> on Pay Load Mass for a success launch.</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a:extLst>
              <a:ext uri="{FF2B5EF4-FFF2-40B4-BE49-F238E27FC236}">
                <a16:creationId xmlns:a16="http://schemas.microsoft.com/office/drawing/2014/main" id="{4C092FA7-E1C9-9DAE-C7C5-72E1D688BAA4}"/>
              </a:ext>
            </a:extLst>
          </p:cNvPr>
          <p:cNvPicPr>
            <a:picLocks noChangeAspect="1"/>
          </p:cNvPicPr>
          <p:nvPr/>
        </p:nvPicPr>
        <p:blipFill rotWithShape="1">
          <a:blip r:embed="rId3"/>
          <a:srcRect l="2161" t="37062" r="3137" b="27684"/>
          <a:stretch/>
        </p:blipFill>
        <p:spPr>
          <a:xfrm>
            <a:off x="263470" y="1881903"/>
            <a:ext cx="11546237" cy="2417736"/>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82114"/>
            <a:ext cx="3932238" cy="3811588"/>
          </a:xfrm>
          <a:prstGeom prst="rect">
            <a:avLst/>
          </a:prstGeom>
        </p:spPr>
        <p:txBody>
          <a:bodyPr>
            <a:normAutofit/>
          </a:bodyPr>
          <a:lstStyle/>
          <a:p>
            <a:pPr>
              <a:lnSpc>
                <a:spcPct val="100000"/>
              </a:lnSpc>
              <a:spcBef>
                <a:spcPts val="1400"/>
              </a:spcBef>
            </a:pPr>
            <a:r>
              <a:rPr lang="en-US" sz="1600" dirty="0"/>
              <a:t>Orbit GEO,HEO,SSO,ES-L1 has the best Success Rate</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a:extLst>
              <a:ext uri="{FF2B5EF4-FFF2-40B4-BE49-F238E27FC236}">
                <a16:creationId xmlns:a16="http://schemas.microsoft.com/office/drawing/2014/main" id="{7452492C-B244-F2E0-E953-700EF47C05A4}"/>
              </a:ext>
            </a:extLst>
          </p:cNvPr>
          <p:cNvPicPr>
            <a:picLocks noChangeAspect="1"/>
          </p:cNvPicPr>
          <p:nvPr/>
        </p:nvPicPr>
        <p:blipFill rotWithShape="1">
          <a:blip r:embed="rId3"/>
          <a:srcRect l="48432" t="21695" r="8983" b="7854"/>
          <a:stretch/>
        </p:blipFill>
        <p:spPr>
          <a:xfrm>
            <a:off x="5904854" y="1487836"/>
            <a:ext cx="5191932" cy="4831513"/>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3932238" cy="3811588"/>
          </a:xfrm>
          <a:prstGeom prst="rect">
            <a:avLst/>
          </a:prstGeom>
        </p:spPr>
        <p:txBody>
          <a:bodyPr>
            <a:normAutofit/>
          </a:bodyPr>
          <a:lstStyle/>
          <a:p>
            <a:pPr>
              <a:lnSpc>
                <a:spcPct val="100000"/>
              </a:lnSpc>
              <a:spcBef>
                <a:spcPts val="1400"/>
              </a:spcBef>
            </a:pPr>
            <a:r>
              <a:rPr lang="en-US" sz="1600" dirty="0"/>
              <a:t>You should see that in the LEO orbit the Success appears related to the number of flights; on the other hand, there seems to be no relationship between flight number when in GTO orbit.</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9DA06C61-3A4C-E392-CB0D-D3E4C60ABC75}"/>
              </a:ext>
            </a:extLst>
          </p:cNvPr>
          <p:cNvPicPr>
            <a:picLocks noChangeAspect="1"/>
          </p:cNvPicPr>
          <p:nvPr/>
        </p:nvPicPr>
        <p:blipFill rotWithShape="1">
          <a:blip r:embed="rId3"/>
          <a:srcRect l="38568" t="25988" r="9491" b="7855"/>
          <a:stretch/>
        </p:blipFill>
        <p:spPr>
          <a:xfrm>
            <a:off x="4702249" y="1782305"/>
            <a:ext cx="6332544" cy="4537046"/>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57400"/>
            <a:ext cx="3932238" cy="3811588"/>
          </a:xfrm>
          <a:prstGeom prst="rect">
            <a:avLst/>
          </a:prstGeom>
        </p:spPr>
        <p:txBody>
          <a:bodyPr>
            <a:normAutofit/>
          </a:bodyPr>
          <a:lstStyle/>
          <a:p>
            <a:pPr>
              <a:lnSpc>
                <a:spcPct val="100000"/>
              </a:lnSpc>
              <a:spcBef>
                <a:spcPts val="1400"/>
              </a:spcBef>
            </a:pPr>
            <a:r>
              <a:rPr lang="en-US" sz="1600" dirty="0"/>
              <a:t>You should observe that Heavy payloads have a negative influence on GTO orbits and positive on GTO and Polar LEO (ISS) orbits</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6DEB8391-8E37-8BF9-09A4-6B3F01F8FBD4}"/>
              </a:ext>
            </a:extLst>
          </p:cNvPr>
          <p:cNvPicPr>
            <a:picLocks noChangeAspect="1"/>
          </p:cNvPicPr>
          <p:nvPr/>
        </p:nvPicPr>
        <p:blipFill rotWithShape="1">
          <a:blip r:embed="rId3"/>
          <a:srcRect l="38568" t="18983" r="8856" b="16159"/>
          <a:stretch/>
        </p:blipFill>
        <p:spPr>
          <a:xfrm>
            <a:off x="5509754" y="1420975"/>
            <a:ext cx="6410036" cy="4448013"/>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US" sz="1600" dirty="0"/>
              <a:t>you can observe that the success rate since 2013 kept increasing till 2020</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91B8BCFD-CA4E-A8F1-34A2-DECC5B0ED08A}"/>
              </a:ext>
            </a:extLst>
          </p:cNvPr>
          <p:cNvPicPr>
            <a:picLocks noChangeAspect="1"/>
          </p:cNvPicPr>
          <p:nvPr/>
        </p:nvPicPr>
        <p:blipFill rotWithShape="1">
          <a:blip r:embed="rId3"/>
          <a:srcRect l="33813" t="15860" r="7434" b="10509"/>
          <a:stretch/>
        </p:blipFill>
        <p:spPr>
          <a:xfrm>
            <a:off x="4702249" y="1377580"/>
            <a:ext cx="7163063" cy="5049631"/>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000" dirty="0"/>
              <a:t>select DISTINCT </a:t>
            </a:r>
            <a:r>
              <a:rPr lang="en-US" sz="2000" dirty="0" err="1"/>
              <a:t>Launch_Site</a:t>
            </a:r>
            <a:r>
              <a:rPr lang="en-US" sz="2000" dirty="0"/>
              <a:t> from </a:t>
            </a:r>
            <a:r>
              <a:rPr lang="en-US" sz="2000" dirty="0" err="1"/>
              <a:t>tblSpaceX</a:t>
            </a:r>
            <a:endParaRPr lang="en-IN" sz="2000" dirty="0"/>
          </a:p>
          <a:p>
            <a:pPr>
              <a:lnSpc>
                <a:spcPct val="100000"/>
              </a:lnSpc>
              <a:spcBef>
                <a:spcPts val="1400"/>
              </a:spcBef>
            </a:pPr>
            <a:r>
              <a:rPr lang="en-IN" sz="2000" dirty="0"/>
              <a:t>Unique Launch Sites CCAFS LC-40 CCAFS SLC-40 CCAFS SLC-40 KSC LC-39A VAFB SLC-4E</a:t>
            </a:r>
          </a:p>
          <a:p>
            <a:pPr>
              <a:lnSpc>
                <a:spcPct val="100000"/>
              </a:lnSpc>
              <a:spcBef>
                <a:spcPts val="1400"/>
              </a:spcBef>
            </a:pPr>
            <a:endParaRPr lang="en-IN" sz="2000" dirty="0">
              <a:solidFill>
                <a:schemeClr val="accent3">
                  <a:lumMod val="25000"/>
                </a:schemeClr>
              </a:solidFill>
              <a:latin typeface="Abadi" panose="020B0604020104020204" pitchFamily="34" charset="0"/>
            </a:endParaRPr>
          </a:p>
          <a:p>
            <a:pPr>
              <a:lnSpc>
                <a:spcPct val="100000"/>
              </a:lnSpc>
              <a:spcBef>
                <a:spcPts val="1400"/>
              </a:spcBef>
            </a:pPr>
            <a:endParaRPr lang="en-IN" sz="2000" dirty="0">
              <a:solidFill>
                <a:schemeClr val="accent3">
                  <a:lumMod val="25000"/>
                </a:schemeClr>
              </a:solidFill>
              <a:latin typeface="Abadi" panose="020B0604020104020204" pitchFamily="34" charset="0"/>
            </a:endParaRPr>
          </a:p>
          <a:p>
            <a:pPr>
              <a:lnSpc>
                <a:spcPct val="100000"/>
              </a:lnSpc>
              <a:spcBef>
                <a:spcPts val="1400"/>
              </a:spcBef>
            </a:pPr>
            <a:r>
              <a:rPr lang="en-US" sz="2000" dirty="0"/>
              <a:t>Using the word DISTINCT in the query means that it will only show Unique values in the </a:t>
            </a:r>
            <a:r>
              <a:rPr lang="en-US" sz="2000" dirty="0" err="1"/>
              <a:t>Launch_Site</a:t>
            </a:r>
            <a:r>
              <a:rPr lang="en-US" sz="2000" dirty="0"/>
              <a:t> column from </a:t>
            </a:r>
            <a:r>
              <a:rPr lang="en-US" sz="2000" dirty="0" err="1"/>
              <a:t>tblSpaceX</a:t>
            </a:r>
            <a:endParaRPr lang="en-US" sz="20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1351528"/>
          </a:xfrm>
          <a:prstGeom prst="rect">
            <a:avLst/>
          </a:prstGeom>
        </p:spPr>
        <p:txBody>
          <a:bodyPr>
            <a:normAutofit/>
          </a:bodyPr>
          <a:lstStyle/>
          <a:p>
            <a:pPr>
              <a:lnSpc>
                <a:spcPct val="100000"/>
              </a:lnSpc>
              <a:spcBef>
                <a:spcPts val="1400"/>
              </a:spcBef>
            </a:pPr>
            <a:r>
              <a:rPr lang="en-US" sz="1600" dirty="0"/>
              <a:t>select TOP 5 * from </a:t>
            </a:r>
            <a:r>
              <a:rPr lang="en-US" sz="1600" dirty="0" err="1"/>
              <a:t>tblSpaceX</a:t>
            </a:r>
            <a:r>
              <a:rPr lang="en-US" sz="1600" dirty="0"/>
              <a:t> WHERE </a:t>
            </a:r>
            <a:r>
              <a:rPr lang="en-US" sz="1600" dirty="0" err="1"/>
              <a:t>Launch_Site</a:t>
            </a:r>
            <a:r>
              <a:rPr lang="en-US" sz="1600" dirty="0"/>
              <a:t> LIKE 'KSC%’</a:t>
            </a:r>
            <a:endParaRPr lang="en-US" sz="1600" dirty="0">
              <a:solidFill>
                <a:schemeClr val="accent3">
                  <a:lumMod val="25000"/>
                </a:schemeClr>
              </a:solidFill>
              <a:latin typeface="Abadi" panose="020B0604020104020204" pitchFamily="34" charset="0"/>
            </a:endParaRPr>
          </a:p>
          <a:p>
            <a:pPr>
              <a:lnSpc>
                <a:spcPct val="100000"/>
              </a:lnSpc>
              <a:spcBef>
                <a:spcPts val="1400"/>
              </a:spcBef>
            </a:pPr>
            <a:r>
              <a:rPr lang="en-US" sz="1600" dirty="0"/>
              <a:t>Using the word TOP 5 in the query means that it will only show 5 records from </a:t>
            </a:r>
            <a:r>
              <a:rPr lang="en-US" sz="1600" dirty="0" err="1"/>
              <a:t>tblSpaceX</a:t>
            </a:r>
            <a:r>
              <a:rPr lang="en-US" sz="1600" dirty="0"/>
              <a:t> and LIKE keyword has a wild card with the words ‘KSC%’ the percentage in the end suggests that the </a:t>
            </a:r>
            <a:r>
              <a:rPr lang="en-US" sz="1600" dirty="0" err="1"/>
              <a:t>Launch_Site</a:t>
            </a:r>
            <a:r>
              <a:rPr lang="en-US" sz="1600" dirty="0"/>
              <a:t> name must start with KSC.</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C46508A6-0D46-413C-1E3C-F5932610786C}"/>
              </a:ext>
            </a:extLst>
          </p:cNvPr>
          <p:cNvPicPr>
            <a:picLocks noChangeAspect="1"/>
          </p:cNvPicPr>
          <p:nvPr/>
        </p:nvPicPr>
        <p:blipFill rotWithShape="1">
          <a:blip r:embed="rId3"/>
          <a:srcRect l="5211" t="57088" r="6020" b="20226"/>
          <a:stretch/>
        </p:blipFill>
        <p:spPr>
          <a:xfrm>
            <a:off x="635431" y="3915078"/>
            <a:ext cx="10822542" cy="1555823"/>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000" dirty="0"/>
              <a:t>select SUM(PAYLOAD_MASS_KG_) </a:t>
            </a:r>
            <a:r>
              <a:rPr lang="en-US" sz="2000" dirty="0" err="1"/>
              <a:t>TotalPayloadMass</a:t>
            </a:r>
            <a:r>
              <a:rPr lang="en-US" sz="2000" dirty="0"/>
              <a:t> : </a:t>
            </a:r>
            <a:r>
              <a:rPr lang="en-US" sz="2000" b="1" dirty="0"/>
              <a:t>45596</a:t>
            </a:r>
          </a:p>
          <a:p>
            <a:pPr>
              <a:lnSpc>
                <a:spcPct val="100000"/>
              </a:lnSpc>
              <a:spcBef>
                <a:spcPts val="1400"/>
              </a:spcBef>
            </a:pPr>
            <a:endParaRPr lang="en-US" sz="2000" dirty="0">
              <a:solidFill>
                <a:schemeClr val="accent3">
                  <a:lumMod val="25000"/>
                </a:schemeClr>
              </a:solidFill>
              <a:latin typeface="Abadi" panose="020B0604020104020204" pitchFamily="34" charset="0"/>
            </a:endParaRPr>
          </a:p>
          <a:p>
            <a:pPr>
              <a:lnSpc>
                <a:spcPct val="100000"/>
              </a:lnSpc>
              <a:spcBef>
                <a:spcPts val="1400"/>
              </a:spcBef>
            </a:pPr>
            <a:r>
              <a:rPr lang="en-US" sz="2000" dirty="0"/>
              <a:t>Using the function SUM summates the total in the column PAYLOAD_MASS_KG_ The WHERE clause filters the dataset to only perform calculations on Customer NASA (CRS)</a:t>
            </a:r>
            <a:endParaRPr lang="en-US" sz="20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000" dirty="0"/>
              <a:t>select AVG(PAYLOAD_MASS_KG_) </a:t>
            </a:r>
            <a:r>
              <a:rPr lang="en-US" sz="2000" dirty="0" err="1"/>
              <a:t>AveragePayloadMass</a:t>
            </a:r>
            <a:r>
              <a:rPr lang="en-US" sz="2000" dirty="0"/>
              <a:t> from </a:t>
            </a:r>
            <a:r>
              <a:rPr lang="en-US" sz="2000" dirty="0" err="1"/>
              <a:t>tblSpaceX</a:t>
            </a:r>
            <a:r>
              <a:rPr lang="en-US" sz="2000" dirty="0"/>
              <a:t> where </a:t>
            </a:r>
            <a:r>
              <a:rPr lang="en-US" sz="2000" dirty="0" err="1"/>
              <a:t>Booster_Version</a:t>
            </a:r>
            <a:r>
              <a:rPr lang="en-US" sz="2000" dirty="0"/>
              <a:t> = 'F9 v1.1’ : </a:t>
            </a:r>
            <a:r>
              <a:rPr lang="en-US" sz="2000" b="1" dirty="0"/>
              <a:t>2928</a:t>
            </a:r>
          </a:p>
          <a:p>
            <a:pPr>
              <a:lnSpc>
                <a:spcPct val="100000"/>
              </a:lnSpc>
              <a:spcBef>
                <a:spcPts val="1400"/>
              </a:spcBef>
            </a:pPr>
            <a:endParaRPr lang="en-US" sz="2000" b="1" dirty="0"/>
          </a:p>
          <a:p>
            <a:pPr>
              <a:lnSpc>
                <a:spcPct val="100000"/>
              </a:lnSpc>
              <a:spcBef>
                <a:spcPts val="1400"/>
              </a:spcBef>
            </a:pPr>
            <a:r>
              <a:rPr lang="en-US" sz="2000" dirty="0"/>
              <a:t>Using the function AVG works out the average in the column PAYLOAD_MASS_KG_ The WHERE clause filters the dataset to only perform calculations on </a:t>
            </a:r>
            <a:r>
              <a:rPr lang="en-US" sz="2000" dirty="0" err="1"/>
              <a:t>Booster_version</a:t>
            </a:r>
            <a:r>
              <a:rPr lang="en-US" sz="2000" dirty="0"/>
              <a:t> F9 v1.1</a:t>
            </a:r>
            <a:endParaRPr lang="en-US" sz="2000" b="1" dirty="0"/>
          </a:p>
          <a:p>
            <a:pPr>
              <a:lnSpc>
                <a:spcPct val="100000"/>
              </a:lnSpc>
              <a:spcBef>
                <a:spcPts val="1400"/>
              </a:spcBef>
            </a:pPr>
            <a:endParaRPr lang="en-US" sz="2000" b="1" dirty="0">
              <a:solidFill>
                <a:schemeClr val="accent3">
                  <a:lumMod val="25000"/>
                </a:schemeClr>
              </a:solidFill>
              <a:latin typeface="Abadi" panose="020B0604020104020204" pitchFamily="34" charset="0"/>
            </a:endParaRPr>
          </a:p>
          <a:p>
            <a:pPr>
              <a:lnSpc>
                <a:spcPct val="100000"/>
              </a:lnSpc>
              <a:spcBef>
                <a:spcPts val="1400"/>
              </a:spcBef>
            </a:pPr>
            <a:endParaRPr lang="en-US" sz="2000" b="1"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000" dirty="0"/>
              <a:t>select MIN(Date) SLO from </a:t>
            </a:r>
            <a:r>
              <a:rPr lang="en-US" sz="2000" dirty="0" err="1"/>
              <a:t>tblSpaceX</a:t>
            </a:r>
            <a:r>
              <a:rPr lang="en-US" sz="2000" dirty="0"/>
              <a:t> where </a:t>
            </a:r>
            <a:r>
              <a:rPr lang="en-US" sz="2000" dirty="0" err="1"/>
              <a:t>Landing_Outcome</a:t>
            </a:r>
            <a:r>
              <a:rPr lang="en-US" sz="2000" dirty="0"/>
              <a:t> = ”Success (drone ship)” : </a:t>
            </a:r>
            <a:r>
              <a:rPr lang="en-US" sz="2000" b="1" dirty="0"/>
              <a:t>06-05-2016</a:t>
            </a:r>
          </a:p>
          <a:p>
            <a:pPr>
              <a:lnSpc>
                <a:spcPct val="100000"/>
              </a:lnSpc>
              <a:spcBef>
                <a:spcPts val="1400"/>
              </a:spcBef>
            </a:pPr>
            <a:endParaRPr lang="en-US" sz="2000" b="1" dirty="0"/>
          </a:p>
          <a:p>
            <a:pPr>
              <a:lnSpc>
                <a:spcPct val="100000"/>
              </a:lnSpc>
              <a:spcBef>
                <a:spcPts val="1400"/>
              </a:spcBef>
            </a:pPr>
            <a:r>
              <a:rPr lang="en-US" sz="2000" dirty="0"/>
              <a:t>Using the function MIN works out the minimum date in the column Date The WHERE clause filters the dataset to only perform calculations on </a:t>
            </a:r>
            <a:r>
              <a:rPr lang="en-US" sz="2000" dirty="0" err="1"/>
              <a:t>Landing_Outcome</a:t>
            </a:r>
            <a:r>
              <a:rPr lang="en-US" sz="2000" dirty="0"/>
              <a:t> Success (drone ship)</a:t>
            </a:r>
            <a:endParaRPr lang="en-US" sz="2000" b="1"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1600" dirty="0"/>
              <a:t>select </a:t>
            </a:r>
            <a:r>
              <a:rPr lang="en-US" sz="1600" dirty="0" err="1"/>
              <a:t>Booster_Version</a:t>
            </a:r>
            <a:r>
              <a:rPr lang="en-US" sz="1600" dirty="0"/>
              <a:t> from </a:t>
            </a:r>
            <a:r>
              <a:rPr lang="en-US" sz="1600" dirty="0" err="1"/>
              <a:t>tblSpaceX</a:t>
            </a:r>
            <a:r>
              <a:rPr lang="en-US" sz="1600" dirty="0"/>
              <a:t> where </a:t>
            </a:r>
            <a:r>
              <a:rPr lang="en-US" sz="1600" dirty="0" err="1"/>
              <a:t>Landing_Outcome</a:t>
            </a:r>
            <a:r>
              <a:rPr lang="en-US" sz="1600" dirty="0"/>
              <a:t> = 'Success (ground pad)’ AND </a:t>
            </a:r>
            <a:r>
              <a:rPr lang="en-US" sz="1600" dirty="0" err="1"/>
              <a:t>Payload_MASS_KG</a:t>
            </a:r>
            <a:r>
              <a:rPr lang="en-US" sz="1600" dirty="0"/>
              <a:t>_ &gt; 4000 AND </a:t>
            </a:r>
            <a:r>
              <a:rPr lang="en-US" sz="1600" dirty="0" err="1"/>
              <a:t>Payload_MASS_KG</a:t>
            </a:r>
            <a:r>
              <a:rPr lang="en-US" sz="1600" dirty="0"/>
              <a:t>_ &lt; 6000 </a:t>
            </a:r>
          </a:p>
          <a:p>
            <a:pPr>
              <a:lnSpc>
                <a:spcPct val="100000"/>
              </a:lnSpc>
              <a:spcBef>
                <a:spcPts val="1400"/>
              </a:spcBef>
            </a:pPr>
            <a:r>
              <a:rPr lang="en-US" sz="1600" dirty="0"/>
              <a:t>Selecting only </a:t>
            </a:r>
            <a:r>
              <a:rPr lang="en-US" sz="1600" dirty="0" err="1"/>
              <a:t>Booster_Version</a:t>
            </a:r>
            <a:r>
              <a:rPr lang="en-US" sz="1600" dirty="0"/>
              <a:t> The WHERE clause filters the dataset to </a:t>
            </a:r>
            <a:r>
              <a:rPr lang="en-US" sz="1600" dirty="0" err="1"/>
              <a:t>Landing_Outcome</a:t>
            </a:r>
            <a:r>
              <a:rPr lang="en-US" sz="1600" dirty="0"/>
              <a:t> = Success (drone ship) The AND clause specifies additional filter conditions </a:t>
            </a:r>
            <a:r>
              <a:rPr lang="en-US" sz="1600" dirty="0" err="1"/>
              <a:t>Payload_MASS_KG</a:t>
            </a:r>
            <a:r>
              <a:rPr lang="en-US" sz="1600" dirty="0"/>
              <a:t>_ &gt; 4000 AND </a:t>
            </a:r>
            <a:r>
              <a:rPr lang="en-US" sz="1600" dirty="0" err="1"/>
              <a:t>Payload_MASS_KG</a:t>
            </a:r>
            <a:r>
              <a:rPr lang="en-US" sz="1600" dirty="0"/>
              <a:t>_ &lt; 6000</a:t>
            </a:r>
          </a:p>
          <a:p>
            <a:pPr>
              <a:lnSpc>
                <a:spcPct val="100000"/>
              </a:lnSpc>
              <a:spcBef>
                <a:spcPts val="1400"/>
              </a:spcBef>
            </a:pPr>
            <a:endParaRPr lang="en-US" sz="16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4884D35F-29A7-FC92-F56D-8C9368E00C75}"/>
              </a:ext>
            </a:extLst>
          </p:cNvPr>
          <p:cNvPicPr>
            <a:picLocks noChangeAspect="1"/>
          </p:cNvPicPr>
          <p:nvPr/>
        </p:nvPicPr>
        <p:blipFill rotWithShape="1">
          <a:blip r:embed="rId3"/>
          <a:srcRect l="10043" t="48362" r="53220" b="37853"/>
          <a:stretch/>
        </p:blipFill>
        <p:spPr>
          <a:xfrm>
            <a:off x="1224366" y="3316637"/>
            <a:ext cx="9338050" cy="1971010"/>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4" y="1348354"/>
            <a:ext cx="4790968" cy="5078858"/>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Data Collection</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Data Wrangling</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EDA With Data Visualization and SQL</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Interactive Map with Folium</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Dashboard with </a:t>
            </a:r>
            <a:r>
              <a:rPr lang="en-US" sz="2200" dirty="0" err="1">
                <a:solidFill>
                  <a:schemeClr val="accent3">
                    <a:lumMod val="25000"/>
                  </a:schemeClr>
                </a:solidFill>
                <a:latin typeface="Abadi" panose="020B0604020104020204" pitchFamily="34" charset="0"/>
              </a:rPr>
              <a:t>Plotly</a:t>
            </a:r>
            <a:r>
              <a:rPr lang="en-US" sz="2200" dirty="0">
                <a:solidFill>
                  <a:schemeClr val="accent3">
                    <a:lumMod val="25000"/>
                  </a:schemeClr>
                </a:solidFill>
                <a:latin typeface="Abadi" panose="020B0604020104020204" pitchFamily="34" charset="0"/>
              </a:rPr>
              <a:t> Dash</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Predictive Analysis</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
        <p:nvSpPr>
          <p:cNvPr id="2" name="Content Placeholder 2">
            <a:extLst>
              <a:ext uri="{FF2B5EF4-FFF2-40B4-BE49-F238E27FC236}">
                <a16:creationId xmlns:a16="http://schemas.microsoft.com/office/drawing/2014/main" id="{6A4D1791-3640-FAF9-9CD6-58F6C51788A3}"/>
              </a:ext>
            </a:extLst>
          </p:cNvPr>
          <p:cNvSpPr txBox="1">
            <a:spLocks/>
          </p:cNvSpPr>
          <p:nvPr/>
        </p:nvSpPr>
        <p:spPr>
          <a:xfrm>
            <a:off x="6442130" y="1330273"/>
            <a:ext cx="5411493" cy="5078858"/>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Exploratory Data Analysis Results</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Interactive Analytics Demo in Screenshots</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Predictive Analysis Results</a:t>
            </a: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000" dirty="0"/>
              <a:t>SELECT(SELECT Count(</a:t>
            </a:r>
            <a:r>
              <a:rPr lang="en-US" sz="2000" dirty="0" err="1"/>
              <a:t>Mission_Outcome</a:t>
            </a:r>
            <a:r>
              <a:rPr lang="en-US" sz="2000" dirty="0"/>
              <a:t>) from </a:t>
            </a:r>
            <a:r>
              <a:rPr lang="en-US" sz="2000" dirty="0" err="1"/>
              <a:t>tblSpaceX</a:t>
            </a:r>
            <a:r>
              <a:rPr lang="en-US" sz="2000" dirty="0"/>
              <a:t> where </a:t>
            </a:r>
            <a:r>
              <a:rPr lang="en-US" sz="2000" dirty="0" err="1"/>
              <a:t>Mission_Outcome</a:t>
            </a:r>
            <a:r>
              <a:rPr lang="en-US" sz="2000" dirty="0"/>
              <a:t> LIKE '%Success%’) as </a:t>
            </a:r>
            <a:r>
              <a:rPr lang="en-US" sz="2000" dirty="0" err="1"/>
              <a:t>Successful_Mission_Outcomes</a:t>
            </a:r>
            <a:r>
              <a:rPr lang="en-US" sz="2000" dirty="0"/>
              <a:t>, (SELECT Count(</a:t>
            </a:r>
            <a:r>
              <a:rPr lang="en-US" sz="2000" dirty="0" err="1"/>
              <a:t>Mission_Outcome</a:t>
            </a:r>
            <a:r>
              <a:rPr lang="en-US" sz="2000" dirty="0"/>
              <a:t>) from </a:t>
            </a:r>
            <a:r>
              <a:rPr lang="en-US" sz="2000" dirty="0" err="1"/>
              <a:t>tblSpaceX</a:t>
            </a:r>
            <a:r>
              <a:rPr lang="en-US" sz="2000" dirty="0"/>
              <a:t> where </a:t>
            </a:r>
            <a:r>
              <a:rPr lang="en-US" sz="2000" dirty="0" err="1"/>
              <a:t>Mission_Outcome</a:t>
            </a:r>
            <a:r>
              <a:rPr lang="en-US" sz="2000" dirty="0"/>
              <a:t> LIKE '%Failure%’) as </a:t>
            </a:r>
            <a:r>
              <a:rPr lang="en-US" sz="2000" dirty="0" err="1"/>
              <a:t>Failure_Mission_Coutcomes</a:t>
            </a:r>
            <a:r>
              <a:rPr lang="en-US" sz="2000" dirty="0"/>
              <a:t>  </a:t>
            </a:r>
            <a:r>
              <a:rPr lang="en-US" sz="2000" b="1" dirty="0"/>
              <a:t>100 Success 1 Failure</a:t>
            </a:r>
          </a:p>
          <a:p>
            <a:pPr>
              <a:lnSpc>
                <a:spcPct val="100000"/>
              </a:lnSpc>
              <a:spcBef>
                <a:spcPts val="1400"/>
              </a:spcBef>
            </a:pPr>
            <a:r>
              <a:rPr lang="en-US" sz="2000" dirty="0"/>
              <a:t>a much harder query I must say, we used subqueries here to produce the results. The LIKE ‘%foo%’ wildcard shows that in the record the foo phrase is in any part of the string in the records for example. PHRASE “(Drone Ship was a Success)” LIKE ‘%Success%’ Word ‘Success’ is in the phrase the filter will include it in the dataset </a:t>
            </a:r>
          </a:p>
          <a:p>
            <a:pPr>
              <a:lnSpc>
                <a:spcPct val="100000"/>
              </a:lnSpc>
              <a:spcBef>
                <a:spcPts val="1400"/>
              </a:spcBef>
            </a:pPr>
            <a:endParaRPr lang="en-US" sz="2000" dirty="0">
              <a:solidFill>
                <a:schemeClr val="accent3">
                  <a:lumMod val="25000"/>
                </a:schemeClr>
              </a:solidFill>
              <a:latin typeface="Abadi" panose="020B0604020104020204" pitchFamily="34" charset="0"/>
            </a:endParaRPr>
          </a:p>
          <a:p>
            <a:pPr>
              <a:lnSpc>
                <a:spcPct val="100000"/>
              </a:lnSpc>
              <a:spcBef>
                <a:spcPts val="1400"/>
              </a:spcBef>
            </a:pPr>
            <a:endParaRPr lang="en-US" sz="20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6653678" cy="4351338"/>
          </a:xfrm>
          <a:prstGeom prst="rect">
            <a:avLst/>
          </a:prstGeom>
        </p:spPr>
        <p:txBody>
          <a:bodyPr>
            <a:normAutofit/>
          </a:bodyPr>
          <a:lstStyle/>
          <a:p>
            <a:pPr>
              <a:lnSpc>
                <a:spcPct val="100000"/>
              </a:lnSpc>
              <a:spcBef>
                <a:spcPts val="1400"/>
              </a:spcBef>
            </a:pPr>
            <a:r>
              <a:rPr lang="en-US" sz="1600" dirty="0"/>
              <a:t>SELECT DISTINCT </a:t>
            </a:r>
            <a:r>
              <a:rPr lang="en-US" sz="1600" dirty="0" err="1"/>
              <a:t>Booster_Version</a:t>
            </a:r>
            <a:r>
              <a:rPr lang="en-US" sz="1600" dirty="0"/>
              <a:t>, MAX(PAYLOAD_MASS _KG_) AS [Maximum Payload Mass] FROM </a:t>
            </a:r>
            <a:r>
              <a:rPr lang="en-US" sz="1600" dirty="0" err="1"/>
              <a:t>tblSpaceX</a:t>
            </a:r>
            <a:r>
              <a:rPr lang="en-US" sz="1600" dirty="0"/>
              <a:t> GROUP BY </a:t>
            </a:r>
            <a:r>
              <a:rPr lang="en-US" sz="1600" dirty="0" err="1"/>
              <a:t>Booster_Version</a:t>
            </a:r>
            <a:r>
              <a:rPr lang="en-US" sz="1600" dirty="0"/>
              <a:t> ORDER BY [Maximum Payload Mass] DESC </a:t>
            </a:r>
          </a:p>
          <a:p>
            <a:pPr marL="0" indent="0">
              <a:lnSpc>
                <a:spcPct val="100000"/>
              </a:lnSpc>
              <a:spcBef>
                <a:spcPts val="1400"/>
              </a:spcBef>
              <a:buNone/>
            </a:pPr>
            <a:endParaRPr lang="en-US" sz="1600" dirty="0">
              <a:solidFill>
                <a:schemeClr val="accent3">
                  <a:lumMod val="25000"/>
                </a:schemeClr>
              </a:solidFill>
              <a:latin typeface="Abadi" panose="020B0604020104020204" pitchFamily="34" charset="0"/>
            </a:endParaRPr>
          </a:p>
          <a:p>
            <a:pPr>
              <a:lnSpc>
                <a:spcPct val="100000"/>
              </a:lnSpc>
              <a:spcBef>
                <a:spcPts val="1400"/>
              </a:spcBef>
            </a:pPr>
            <a:r>
              <a:rPr lang="en-US" sz="1600" dirty="0"/>
              <a:t>Using the word DISTINCT in the query means that it will only show Unique values in the </a:t>
            </a:r>
            <a:r>
              <a:rPr lang="en-US" sz="1600" dirty="0" err="1"/>
              <a:t>Booster_Version</a:t>
            </a:r>
            <a:r>
              <a:rPr lang="en-US" sz="1600" dirty="0"/>
              <a:t> column from </a:t>
            </a:r>
            <a:r>
              <a:rPr lang="en-US" sz="1600" dirty="0" err="1"/>
              <a:t>tblSpaceX</a:t>
            </a:r>
            <a:r>
              <a:rPr lang="en-US" sz="1600" dirty="0"/>
              <a:t> GROUP BY puts the list in order set to a certain condition. DESC means its arranging the dataset into descending order </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B5AE4E77-9602-A7C1-BB9F-356715466144}"/>
              </a:ext>
            </a:extLst>
          </p:cNvPr>
          <p:cNvPicPr>
            <a:picLocks noChangeAspect="1"/>
          </p:cNvPicPr>
          <p:nvPr/>
        </p:nvPicPr>
        <p:blipFill rotWithShape="1">
          <a:blip r:embed="rId3"/>
          <a:srcRect l="60890" t="33672" r="11144" b="9931"/>
          <a:stretch/>
        </p:blipFill>
        <p:spPr>
          <a:xfrm>
            <a:off x="7687159" y="1490093"/>
            <a:ext cx="3998301" cy="4535480"/>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5088349" cy="4351338"/>
          </a:xfrm>
          <a:prstGeom prst="rect">
            <a:avLst/>
          </a:prstGeom>
        </p:spPr>
        <p:txBody>
          <a:bodyPr lIns="91440" tIns="45720" rIns="91440" bIns="45720" anchor="t">
            <a:normAutofit lnSpcReduction="10000"/>
          </a:bodyPr>
          <a:lstStyle/>
          <a:p>
            <a:pPr>
              <a:lnSpc>
                <a:spcPct val="100000"/>
              </a:lnSpc>
              <a:spcBef>
                <a:spcPts val="1400"/>
              </a:spcBef>
            </a:pPr>
            <a:r>
              <a:rPr lang="en-US" sz="2000" dirty="0"/>
              <a:t>SELECT DATENAME(month, DATEADD(month, MONTH(CONVERT(date, Date, 105)), 0) - 1) AS Month, </a:t>
            </a:r>
            <a:r>
              <a:rPr lang="en-US" sz="2000" dirty="0" err="1"/>
              <a:t>Booster_Version</a:t>
            </a:r>
            <a:r>
              <a:rPr lang="en-US" sz="2000" dirty="0"/>
              <a:t>, </a:t>
            </a:r>
            <a:r>
              <a:rPr lang="en-US" sz="2000" dirty="0" err="1"/>
              <a:t>Launch_Site</a:t>
            </a:r>
            <a:r>
              <a:rPr lang="en-US" sz="2000" dirty="0"/>
              <a:t>, </a:t>
            </a:r>
            <a:r>
              <a:rPr lang="en-US" sz="2000" dirty="0" err="1"/>
              <a:t>Landing_Outcome</a:t>
            </a:r>
            <a:r>
              <a:rPr lang="en-US" sz="2000" dirty="0"/>
              <a:t> FROM </a:t>
            </a:r>
            <a:r>
              <a:rPr lang="en-US" sz="2000" dirty="0" err="1"/>
              <a:t>tblSpaceX</a:t>
            </a:r>
            <a:r>
              <a:rPr lang="en-US" sz="2000" dirty="0"/>
              <a:t> WHERE (</a:t>
            </a:r>
            <a:r>
              <a:rPr lang="en-US" sz="2000" dirty="0" err="1"/>
              <a:t>Landing_Outcome</a:t>
            </a:r>
            <a:r>
              <a:rPr lang="en-US" sz="2000" dirty="0"/>
              <a:t> LIKE </a:t>
            </a:r>
            <a:r>
              <a:rPr lang="en-US" sz="2000" dirty="0" err="1"/>
              <a:t>N'%Success</a:t>
            </a:r>
            <a:r>
              <a:rPr lang="en-US" sz="2000" dirty="0"/>
              <a:t>%') AND (YEAR(CONVERT(date, Date, 105)) = ‘2015’)</a:t>
            </a:r>
          </a:p>
          <a:p>
            <a:pPr>
              <a:lnSpc>
                <a:spcPct val="100000"/>
              </a:lnSpc>
              <a:spcBef>
                <a:spcPts val="1400"/>
              </a:spcBef>
            </a:pPr>
            <a:endParaRPr lang="en-US" sz="2000" dirty="0">
              <a:solidFill>
                <a:schemeClr val="accent3">
                  <a:lumMod val="25000"/>
                </a:schemeClr>
              </a:solidFill>
              <a:latin typeface="Abadi"/>
            </a:endParaRPr>
          </a:p>
          <a:p>
            <a:pPr>
              <a:lnSpc>
                <a:spcPct val="100000"/>
              </a:lnSpc>
              <a:spcBef>
                <a:spcPts val="1400"/>
              </a:spcBef>
            </a:pPr>
            <a:r>
              <a:rPr lang="en-US" sz="2000" dirty="0"/>
              <a:t>a much more complex query as I had my Date fields in SQL Server stored as NVARCHAR the MONTH function returns name month. The function CONVERT converts NVARCHAR to Date. WHERE clause filters Year to be 2015 </a:t>
            </a:r>
            <a:endParaRPr lang="en-US" sz="20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1B1B2B79-741C-0093-439C-CCC837DB7B45}"/>
              </a:ext>
            </a:extLst>
          </p:cNvPr>
          <p:cNvPicPr>
            <a:picLocks noChangeAspect="1"/>
          </p:cNvPicPr>
          <p:nvPr/>
        </p:nvPicPr>
        <p:blipFill rotWithShape="1">
          <a:blip r:embed="rId3"/>
          <a:srcRect l="55424" t="22147" r="7434" b="18192"/>
          <a:stretch/>
        </p:blipFill>
        <p:spPr>
          <a:xfrm>
            <a:off x="6333643" y="1518834"/>
            <a:ext cx="5313001" cy="4800516"/>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000" dirty="0"/>
              <a:t>SELECT COUNT(</a:t>
            </a:r>
            <a:r>
              <a:rPr lang="en-US" sz="2000" dirty="0" err="1"/>
              <a:t>Landing_Outcome</a:t>
            </a:r>
            <a:r>
              <a:rPr lang="en-US" sz="2000" dirty="0"/>
              <a:t>) FROM </a:t>
            </a:r>
            <a:r>
              <a:rPr lang="en-US" sz="2000" dirty="0" err="1"/>
              <a:t>tblSpaceX</a:t>
            </a:r>
            <a:r>
              <a:rPr lang="en-US" sz="2000" dirty="0"/>
              <a:t> WHERE (</a:t>
            </a:r>
            <a:r>
              <a:rPr lang="en-US" sz="2000" dirty="0" err="1"/>
              <a:t>Landing_Outcome</a:t>
            </a:r>
            <a:r>
              <a:rPr lang="en-US" sz="2000" dirty="0"/>
              <a:t> LIKE '%Success%’) AND (Date &gt; '04-06-2010’) AND (Date &lt; '20-03-2017’) : </a:t>
            </a:r>
            <a:r>
              <a:rPr lang="en-US" sz="2000" b="1" dirty="0"/>
              <a:t>34</a:t>
            </a:r>
          </a:p>
          <a:p>
            <a:pPr>
              <a:lnSpc>
                <a:spcPct val="100000"/>
              </a:lnSpc>
              <a:spcBef>
                <a:spcPts val="1400"/>
              </a:spcBef>
            </a:pPr>
            <a:endParaRPr lang="en-US" sz="2000" b="1" dirty="0"/>
          </a:p>
          <a:p>
            <a:pPr>
              <a:lnSpc>
                <a:spcPct val="100000"/>
              </a:lnSpc>
              <a:spcBef>
                <a:spcPts val="1400"/>
              </a:spcBef>
            </a:pPr>
            <a:r>
              <a:rPr lang="en-US" sz="2000" dirty="0"/>
              <a:t>Function COUNT counts records in column WHERE filters data LIKE (wildcard) AND (conditions) AND (conditions)</a:t>
            </a:r>
            <a:endParaRPr lang="en-US" sz="2000" b="1" dirty="0"/>
          </a:p>
          <a:p>
            <a:pPr>
              <a:lnSpc>
                <a:spcPct val="100000"/>
              </a:lnSpc>
              <a:spcBef>
                <a:spcPts val="1400"/>
              </a:spcBef>
            </a:pPr>
            <a:endParaRPr lang="en-US" sz="2000" dirty="0">
              <a:solidFill>
                <a:schemeClr val="accent3">
                  <a:lumMod val="25000"/>
                </a:schemeClr>
              </a:solidFill>
              <a:latin typeface="Abadi" panose="020B0604020104020204" pitchFamily="34" charset="0"/>
            </a:endParaRPr>
          </a:p>
          <a:p>
            <a:pPr>
              <a:lnSpc>
                <a:spcPct val="100000"/>
              </a:lnSpc>
              <a:spcBef>
                <a:spcPts val="1400"/>
              </a:spcBef>
            </a:pPr>
            <a:endParaRPr lang="en-US" sz="20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t>All launch sites global map markers </a:t>
            </a:r>
            <a:endParaRPr lang="en-US" dirty="0">
              <a:solidFill>
                <a:srgbClr val="0B49CB"/>
              </a:solidFill>
              <a:latin typeface="Abadi"/>
            </a:endParaRPr>
          </a:p>
        </p:txBody>
      </p:sp>
      <p:pic>
        <p:nvPicPr>
          <p:cNvPr id="6" name="Picture 5">
            <a:extLst>
              <a:ext uri="{FF2B5EF4-FFF2-40B4-BE49-F238E27FC236}">
                <a16:creationId xmlns:a16="http://schemas.microsoft.com/office/drawing/2014/main" id="{40F9DD64-F109-C342-F03B-D24224FCE014}"/>
              </a:ext>
            </a:extLst>
          </p:cNvPr>
          <p:cNvPicPr>
            <a:picLocks noChangeAspect="1"/>
          </p:cNvPicPr>
          <p:nvPr/>
        </p:nvPicPr>
        <p:blipFill rotWithShape="1">
          <a:blip r:embed="rId3"/>
          <a:srcRect l="17924" t="17627" r="18898" b="12138"/>
          <a:stretch/>
        </p:blipFill>
        <p:spPr>
          <a:xfrm>
            <a:off x="2176481" y="1502645"/>
            <a:ext cx="7702659" cy="4816705"/>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IN" dirty="0"/>
              <a:t>Colour Labelled Markers </a:t>
            </a:r>
            <a:endParaRPr lang="en-US" dirty="0">
              <a:solidFill>
                <a:srgbClr val="0B49CB"/>
              </a:solidFill>
              <a:latin typeface="Abadi"/>
            </a:endParaRPr>
          </a:p>
        </p:txBody>
      </p:sp>
      <p:pic>
        <p:nvPicPr>
          <p:cNvPr id="4" name="Picture 3">
            <a:extLst>
              <a:ext uri="{FF2B5EF4-FFF2-40B4-BE49-F238E27FC236}">
                <a16:creationId xmlns:a16="http://schemas.microsoft.com/office/drawing/2014/main" id="{1F5A1C22-3BBE-8134-67C1-46D4E30101B7}"/>
              </a:ext>
            </a:extLst>
          </p:cNvPr>
          <p:cNvPicPr>
            <a:picLocks noChangeAspect="1"/>
          </p:cNvPicPr>
          <p:nvPr/>
        </p:nvPicPr>
        <p:blipFill rotWithShape="1">
          <a:blip r:embed="rId3"/>
          <a:srcRect l="6020" t="17853" r="6020" b="19039"/>
          <a:stretch/>
        </p:blipFill>
        <p:spPr>
          <a:xfrm>
            <a:off x="665839" y="1576900"/>
            <a:ext cx="10723944" cy="4327954"/>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4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t>Working out Launch Sites distance to landmarks to find trends with Haversine formula using CCAFS-SLC-40 as a reference</a:t>
            </a:r>
            <a:endParaRPr lang="en-US" dirty="0">
              <a:solidFill>
                <a:srgbClr val="0B49CB"/>
              </a:solidFill>
              <a:latin typeface="Abadi"/>
            </a:endParaRPr>
          </a:p>
        </p:txBody>
      </p:sp>
      <p:pic>
        <p:nvPicPr>
          <p:cNvPr id="4" name="Picture 3">
            <a:extLst>
              <a:ext uri="{FF2B5EF4-FFF2-40B4-BE49-F238E27FC236}">
                <a16:creationId xmlns:a16="http://schemas.microsoft.com/office/drawing/2014/main" id="{8BD942D6-56F8-2125-56F1-0E63F1F1DF1B}"/>
              </a:ext>
            </a:extLst>
          </p:cNvPr>
          <p:cNvPicPr>
            <a:picLocks noChangeAspect="1"/>
          </p:cNvPicPr>
          <p:nvPr/>
        </p:nvPicPr>
        <p:blipFill rotWithShape="1">
          <a:blip r:embed="rId3"/>
          <a:srcRect l="6021" t="16495" r="7729" b="18472"/>
          <a:stretch/>
        </p:blipFill>
        <p:spPr>
          <a:xfrm>
            <a:off x="770011" y="1212518"/>
            <a:ext cx="10515600" cy="4459862"/>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55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t>DASHBOARD – Pie chart showing the success percentage achieved by each launch site</a:t>
            </a:r>
            <a:endParaRPr lang="en-US" dirty="0">
              <a:solidFill>
                <a:srgbClr val="0B49CB"/>
              </a:solidFill>
              <a:latin typeface="Abadi"/>
            </a:endParaRPr>
          </a:p>
        </p:txBody>
      </p:sp>
      <p:pic>
        <p:nvPicPr>
          <p:cNvPr id="4" name="Picture 3">
            <a:extLst>
              <a:ext uri="{FF2B5EF4-FFF2-40B4-BE49-F238E27FC236}">
                <a16:creationId xmlns:a16="http://schemas.microsoft.com/office/drawing/2014/main" id="{E51742A1-22AB-37F2-21B3-729AD00BCBED}"/>
              </a:ext>
            </a:extLst>
          </p:cNvPr>
          <p:cNvPicPr>
            <a:picLocks noChangeAspect="1"/>
          </p:cNvPicPr>
          <p:nvPr/>
        </p:nvPicPr>
        <p:blipFill rotWithShape="1">
          <a:blip r:embed="rId3"/>
          <a:srcRect l="6316" t="26215" r="16102" b="15029"/>
          <a:stretch/>
        </p:blipFill>
        <p:spPr>
          <a:xfrm>
            <a:off x="942373" y="1545836"/>
            <a:ext cx="10515599" cy="4479737"/>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10257"/>
            <a:ext cx="5660840" cy="515401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a:spcBef>
                <a:spcPts val="1400"/>
              </a:spcBef>
            </a:pPr>
            <a:r>
              <a:rPr lang="en-US" sz="2200" dirty="0">
                <a:solidFill>
                  <a:schemeClr val="accent3">
                    <a:lumMod val="25000"/>
                  </a:schemeClr>
                </a:solidFill>
                <a:latin typeface="Abadi" panose="020B0604020104020204" pitchFamily="34" charset="0"/>
              </a:rPr>
              <a:t>We predicted if the Falcon 9 first stage will land successfully. SpaceX advertises Falcon 9 rocket launches with a cost of 62 million dollars while other providers quote cost of 165 million dollars each.</a:t>
            </a:r>
          </a:p>
          <a:p>
            <a:pPr>
              <a:spcBef>
                <a:spcPts val="1400"/>
              </a:spcBef>
            </a:pPr>
            <a:endParaRPr lang="en-US" sz="2200" dirty="0">
              <a:solidFill>
                <a:schemeClr val="accent3">
                  <a:lumMod val="25000"/>
                </a:schemeClr>
              </a:solidFill>
              <a:latin typeface="Abadi" panose="020B0604020104020204" pitchFamily="34" charset="0"/>
            </a:endParaRP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a:spcBef>
                <a:spcPts val="1400"/>
              </a:spcBef>
            </a:pPr>
            <a:endParaRPr lang="en-US" sz="2200" dirty="0">
              <a:solidFill>
                <a:schemeClr val="accent3">
                  <a:lumMod val="25000"/>
                </a:schemeClr>
              </a:solidFill>
              <a:latin typeface="Abadi" panose="020B0604020104020204" pitchFamily="34" charset="0"/>
            </a:endParaRPr>
          </a:p>
        </p:txBody>
      </p:sp>
      <p:sp>
        <p:nvSpPr>
          <p:cNvPr id="2" name="Content Placeholder 2">
            <a:extLst>
              <a:ext uri="{FF2B5EF4-FFF2-40B4-BE49-F238E27FC236}">
                <a16:creationId xmlns:a16="http://schemas.microsoft.com/office/drawing/2014/main" id="{91619240-ECB7-FBDA-166D-B082453082D2}"/>
              </a:ext>
            </a:extLst>
          </p:cNvPr>
          <p:cNvSpPr txBox="1">
            <a:spLocks/>
          </p:cNvSpPr>
          <p:nvPr/>
        </p:nvSpPr>
        <p:spPr>
          <a:xfrm>
            <a:off x="6265390" y="1510257"/>
            <a:ext cx="5660840" cy="515401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Problems you want to find answers</a:t>
            </a:r>
          </a:p>
          <a:p>
            <a:pPr marL="0" indent="0">
              <a:spcBef>
                <a:spcPts val="1400"/>
              </a:spcBef>
              <a:buNone/>
            </a:pPr>
            <a:r>
              <a:rPr lang="en-US" sz="2200" dirty="0">
                <a:solidFill>
                  <a:schemeClr val="accent3">
                    <a:lumMod val="25000"/>
                  </a:schemeClr>
                </a:solidFill>
                <a:latin typeface="Abadi" panose="020B0604020104020204" pitchFamily="34" charset="0"/>
              </a:rPr>
              <a:t>What influences the successful landing of the rocket</a:t>
            </a:r>
          </a:p>
          <a:p>
            <a:pPr marL="0" indent="0">
              <a:spcBef>
                <a:spcPts val="1400"/>
              </a:spcBef>
              <a:buNone/>
            </a:pPr>
            <a:r>
              <a:rPr lang="en-US" sz="2200" dirty="0">
                <a:solidFill>
                  <a:schemeClr val="accent3">
                    <a:lumMod val="25000"/>
                  </a:schemeClr>
                </a:solidFill>
                <a:latin typeface="Abadi" panose="020B0604020104020204" pitchFamily="34" charset="0"/>
              </a:rPr>
              <a:t>The effect each relationship with certain rocket variables will impact in determining the success rate of a successful landing.</a:t>
            </a:r>
          </a:p>
          <a:p>
            <a:pPr marL="0" indent="0">
              <a:spcBef>
                <a:spcPts val="1400"/>
              </a:spcBef>
              <a:buNone/>
            </a:pPr>
            <a:r>
              <a:rPr lang="en-US" sz="2200" dirty="0">
                <a:solidFill>
                  <a:schemeClr val="accent3">
                    <a:lumMod val="25000"/>
                  </a:schemeClr>
                </a:solidFill>
                <a:latin typeface="Abadi" panose="020B0604020104020204" pitchFamily="34" charset="0"/>
              </a:rPr>
              <a:t>What conditions does SpaceX have to achieve to get the best results and ensure the best rocket success landing rate.</a:t>
            </a:r>
          </a:p>
          <a:p>
            <a:pPr>
              <a:spcBef>
                <a:spcPts val="1400"/>
              </a:spcBef>
            </a:pP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t>DASHBOARD – Pie chart for the launch site with highest launch success ratio </a:t>
            </a:r>
            <a:endParaRPr lang="en-US" dirty="0">
              <a:solidFill>
                <a:srgbClr val="0B49CB"/>
              </a:solidFill>
              <a:latin typeface="Abadi"/>
            </a:endParaRPr>
          </a:p>
        </p:txBody>
      </p:sp>
      <p:pic>
        <p:nvPicPr>
          <p:cNvPr id="4" name="Picture 3">
            <a:extLst>
              <a:ext uri="{FF2B5EF4-FFF2-40B4-BE49-F238E27FC236}">
                <a16:creationId xmlns:a16="http://schemas.microsoft.com/office/drawing/2014/main" id="{1933CF31-AE65-CB38-5B1D-C76ED25D5E21}"/>
              </a:ext>
            </a:extLst>
          </p:cNvPr>
          <p:cNvPicPr>
            <a:picLocks noChangeAspect="1"/>
          </p:cNvPicPr>
          <p:nvPr/>
        </p:nvPicPr>
        <p:blipFill rotWithShape="1">
          <a:blip r:embed="rId3"/>
          <a:srcRect l="21103" t="27119" r="20169" b="15480"/>
          <a:stretch/>
        </p:blipFill>
        <p:spPr>
          <a:xfrm>
            <a:off x="2572718" y="1859797"/>
            <a:ext cx="7160217" cy="3936570"/>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3&gt;</a:t>
            </a:r>
          </a:p>
        </p:txBody>
      </p:sp>
      <p:pic>
        <p:nvPicPr>
          <p:cNvPr id="4" name="Picture 3">
            <a:extLst>
              <a:ext uri="{FF2B5EF4-FFF2-40B4-BE49-F238E27FC236}">
                <a16:creationId xmlns:a16="http://schemas.microsoft.com/office/drawing/2014/main" id="{7FC042DB-98DB-285A-DB31-F9C4EDAB60EB}"/>
              </a:ext>
            </a:extLst>
          </p:cNvPr>
          <p:cNvPicPr>
            <a:picLocks noChangeAspect="1"/>
          </p:cNvPicPr>
          <p:nvPr/>
        </p:nvPicPr>
        <p:blipFill rotWithShape="1">
          <a:blip r:embed="rId3"/>
          <a:srcRect l="6317" t="22599" r="6020" b="19548"/>
          <a:stretch/>
        </p:blipFill>
        <p:spPr>
          <a:xfrm>
            <a:off x="770011" y="1549830"/>
            <a:ext cx="10687962" cy="3967567"/>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82114"/>
            <a:ext cx="5325989" cy="3811588"/>
          </a:xfrm>
          <a:prstGeom prst="rect">
            <a:avLst/>
          </a:prstGeom>
        </p:spPr>
        <p:txBody>
          <a:bodyPr vert="horz" lIns="91440" tIns="45720" rIns="91440" bIns="45720" rtlCol="0" anchor="t">
            <a:normAutofit/>
          </a:bodyPr>
          <a:lstStyle/>
          <a:p>
            <a:pPr>
              <a:lnSpc>
                <a:spcPct val="100000"/>
              </a:lnSpc>
              <a:spcBef>
                <a:spcPts val="1400"/>
              </a:spcBef>
            </a:pPr>
            <a:r>
              <a:rPr lang="en-US" sz="1600" dirty="0"/>
              <a:t>As you can see our accuracy is extremely close but we do have a winner its down to decimal places! The tree algorithm wins!! </a:t>
            </a:r>
          </a:p>
          <a:p>
            <a:pPr>
              <a:lnSpc>
                <a:spcPct val="100000"/>
              </a:lnSpc>
              <a:spcBef>
                <a:spcPts val="1400"/>
              </a:spcBef>
            </a:pPr>
            <a:r>
              <a:rPr lang="en-US" sz="1600" dirty="0"/>
              <a:t>After selecting the best hyperparameters for the decision tree classifier using the validation data, we achieved 83.33% accuracy on the test data.</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Picture 2">
            <a:extLst>
              <a:ext uri="{FF2B5EF4-FFF2-40B4-BE49-F238E27FC236}">
                <a16:creationId xmlns:a16="http://schemas.microsoft.com/office/drawing/2014/main" id="{8189BD20-CC95-3043-3868-6A766B71EDBE}"/>
              </a:ext>
            </a:extLst>
          </p:cNvPr>
          <p:cNvPicPr>
            <a:picLocks noChangeAspect="1"/>
          </p:cNvPicPr>
          <p:nvPr/>
        </p:nvPicPr>
        <p:blipFill rotWithShape="1">
          <a:blip r:embed="rId3"/>
          <a:srcRect l="58729" t="28249" r="10254" b="16173"/>
          <a:stretch/>
        </p:blipFill>
        <p:spPr>
          <a:xfrm>
            <a:off x="6648774" y="1566612"/>
            <a:ext cx="4293030" cy="4327090"/>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3383535" cy="3811588"/>
          </a:xfrm>
          <a:prstGeom prst="rect">
            <a:avLst/>
          </a:prstGeom>
        </p:spPr>
        <p:txBody>
          <a:bodyPr>
            <a:normAutofit/>
          </a:bodyPr>
          <a:lstStyle/>
          <a:p>
            <a:pPr>
              <a:lnSpc>
                <a:spcPct val="100000"/>
              </a:lnSpc>
              <a:spcBef>
                <a:spcPts val="1400"/>
              </a:spcBef>
            </a:pPr>
            <a:r>
              <a:rPr lang="en-US" sz="1600" dirty="0"/>
              <a:t>Examining the confusion matrix, we see that Tree can distinguish between the different classes. We see that the major problem is false positives.</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319A66B9-7631-3335-83F5-00117C942349}"/>
              </a:ext>
            </a:extLst>
          </p:cNvPr>
          <p:cNvPicPr>
            <a:picLocks noChangeAspect="1"/>
          </p:cNvPicPr>
          <p:nvPr/>
        </p:nvPicPr>
        <p:blipFill rotWithShape="1">
          <a:blip r:embed="rId3"/>
          <a:srcRect l="50000" t="24859" r="10636" b="22486"/>
          <a:stretch/>
        </p:blipFill>
        <p:spPr>
          <a:xfrm>
            <a:off x="4695986" y="1526570"/>
            <a:ext cx="6369803" cy="4792780"/>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10515600" cy="4351338"/>
          </a:xfrm>
          <a:prstGeom prst="rect">
            <a:avLst/>
          </a:prstGeom>
        </p:spPr>
        <p:txBody>
          <a:bodyPr>
            <a:normAutofit/>
          </a:bodyPr>
          <a:lstStyle/>
          <a:p>
            <a:pPr marL="0" indent="0">
              <a:lnSpc>
                <a:spcPct val="100000"/>
              </a:lnSpc>
              <a:spcBef>
                <a:spcPts val="1400"/>
              </a:spcBef>
              <a:buNone/>
            </a:pPr>
            <a:r>
              <a:rPr lang="en-US" sz="2000" dirty="0"/>
              <a:t>• The Tree Classifier Algorithm is the best for Machine Learning for this dataset </a:t>
            </a:r>
          </a:p>
          <a:p>
            <a:pPr marL="0" indent="0">
              <a:lnSpc>
                <a:spcPct val="100000"/>
              </a:lnSpc>
              <a:spcBef>
                <a:spcPts val="1400"/>
              </a:spcBef>
              <a:buNone/>
            </a:pPr>
            <a:r>
              <a:rPr lang="en-US" sz="2000" dirty="0"/>
              <a:t>• Low weighted payloads perform better than the heavier payloads </a:t>
            </a:r>
          </a:p>
          <a:p>
            <a:pPr marL="0" indent="0">
              <a:lnSpc>
                <a:spcPct val="100000"/>
              </a:lnSpc>
              <a:spcBef>
                <a:spcPts val="1400"/>
              </a:spcBef>
              <a:buNone/>
            </a:pPr>
            <a:r>
              <a:rPr lang="en-US" sz="2000" dirty="0"/>
              <a:t>• The success rates for SpaceX launches is directly proportional time in years they will eventually perfect the launches </a:t>
            </a:r>
          </a:p>
          <a:p>
            <a:pPr marL="0" indent="0">
              <a:lnSpc>
                <a:spcPct val="100000"/>
              </a:lnSpc>
              <a:spcBef>
                <a:spcPts val="1400"/>
              </a:spcBef>
              <a:buNone/>
            </a:pPr>
            <a:r>
              <a:rPr lang="en-US" sz="2000" dirty="0"/>
              <a:t>• We can see that KSC LC-39A had the most successful launches from all the sites </a:t>
            </a:r>
          </a:p>
          <a:p>
            <a:pPr marL="0" indent="0">
              <a:lnSpc>
                <a:spcPct val="100000"/>
              </a:lnSpc>
              <a:spcBef>
                <a:spcPts val="1400"/>
              </a:spcBef>
              <a:buNone/>
            </a:pPr>
            <a:r>
              <a:rPr lang="en-US" sz="2000" dirty="0"/>
              <a:t>• Orbit GEO,HEO,SSO,ES-L1 has the best Success Rate </a:t>
            </a:r>
            <a:endParaRPr lang="en-US" sz="20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SpaceX Rest API and Web Scraping from Wikipedia</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One hot encoding data fields for machine learning and dropping irrelevant columns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marL="449263" indent="0">
              <a:lnSpc>
                <a:spcPct val="120000"/>
              </a:lnSpc>
              <a:spcBef>
                <a:spcPts val="1400"/>
              </a:spcBef>
            </a:pPr>
            <a:r>
              <a:rPr lang="en-US" sz="8800" dirty="0">
                <a:solidFill>
                  <a:schemeClr val="accent3">
                    <a:lumMod val="25000"/>
                  </a:schemeClr>
                </a:solidFill>
                <a:latin typeface="Abadi"/>
              </a:rPr>
              <a:t> Plotting Scatter plots and bar graphs to show relationship between variables</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Cross Validation with 10 folds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Describe how data sets were collected. </a:t>
            </a:r>
          </a:p>
          <a:p>
            <a:pPr>
              <a:lnSpc>
                <a:spcPct val="100000"/>
              </a:lnSpc>
              <a:spcBef>
                <a:spcPts val="1400"/>
              </a:spcBef>
            </a:pPr>
            <a:r>
              <a:rPr lang="en-US" sz="2200" dirty="0">
                <a:solidFill>
                  <a:schemeClr val="accent3">
                    <a:lumMod val="25000"/>
                  </a:schemeClr>
                </a:solidFill>
                <a:latin typeface="Abadi" panose="020B0604020104020204" pitchFamily="34" charset="0"/>
              </a:rPr>
              <a:t>Data collected using SpaceX’s REST API and </a:t>
            </a:r>
            <a:r>
              <a:rPr lang="en-US" sz="2200" dirty="0" err="1">
                <a:solidFill>
                  <a:schemeClr val="accent3">
                    <a:lumMod val="25000"/>
                  </a:schemeClr>
                </a:solidFill>
                <a:latin typeface="Abadi" panose="020B0604020104020204" pitchFamily="34" charset="0"/>
              </a:rPr>
              <a:t>Webscraping</a:t>
            </a:r>
            <a:r>
              <a:rPr lang="en-US" sz="2200" dirty="0">
                <a:solidFill>
                  <a:schemeClr val="accent3">
                    <a:lumMod val="25000"/>
                  </a:schemeClr>
                </a:solidFill>
                <a:latin typeface="Abadi" panose="020B0604020104020204" pitchFamily="34" charset="0"/>
              </a:rPr>
              <a:t> from Wikipedia Website</a:t>
            </a: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pic>
        <p:nvPicPr>
          <p:cNvPr id="3" name="Picture 2">
            <a:extLst>
              <a:ext uri="{FF2B5EF4-FFF2-40B4-BE49-F238E27FC236}">
                <a16:creationId xmlns:a16="http://schemas.microsoft.com/office/drawing/2014/main" id="{29B05B13-F3EC-9CF5-DAC4-4F42F458278B}"/>
              </a:ext>
            </a:extLst>
          </p:cNvPr>
          <p:cNvPicPr>
            <a:picLocks noChangeAspect="1"/>
          </p:cNvPicPr>
          <p:nvPr/>
        </p:nvPicPr>
        <p:blipFill rotWithShape="1">
          <a:blip r:embed="rId3"/>
          <a:srcRect l="50995" t="28927" r="1813" b="44633"/>
          <a:stretch/>
        </p:blipFill>
        <p:spPr>
          <a:xfrm>
            <a:off x="1937289" y="3229269"/>
            <a:ext cx="8872761" cy="2796304"/>
          </a:xfrm>
          <a:prstGeom prst="rect">
            <a:avLst/>
          </a:prstGeom>
        </p:spPr>
      </p:pic>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err="1">
                <a:solidFill>
                  <a:schemeClr val="accent3">
                    <a:lumMod val="25000"/>
                  </a:schemeClr>
                </a:solidFill>
                <a:latin typeface="Abadi" panose="020B0604020104020204" pitchFamily="34" charset="0"/>
              </a:rPr>
              <a:t>Requests.get</a:t>
            </a:r>
            <a:r>
              <a:rPr lang="en-US" sz="2200" dirty="0">
                <a:solidFill>
                  <a:schemeClr val="accent3">
                    <a:lumMod val="25000"/>
                  </a:schemeClr>
                </a:solidFill>
                <a:latin typeface="Abadi" panose="020B0604020104020204" pitchFamily="34" charset="0"/>
              </a:rPr>
              <a:t>() The API link, convert it into a JSON File, and clean that data and normalize it into a .csv file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buNone/>
            </a:pPr>
            <a:r>
              <a:rPr lang="en-US" sz="2200" dirty="0">
                <a:solidFill>
                  <a:schemeClr val="accent3">
                    <a:lumMod val="25000"/>
                  </a:schemeClr>
                </a:solidFill>
                <a:latin typeface="Abadi"/>
              </a:rPr>
              <a:t>https://github.com/raunaqjabbal/IBM-Project/blob/main/jupyter-labs-spacex-data-collection-api.ipynb</a:t>
            </a:r>
          </a:p>
          <a:p>
            <a:pPr marL="0" indent="0">
              <a:buNone/>
            </a:pPr>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2" name="Picture 1">
            <a:extLst>
              <a:ext uri="{FF2B5EF4-FFF2-40B4-BE49-F238E27FC236}">
                <a16:creationId xmlns:a16="http://schemas.microsoft.com/office/drawing/2014/main" id="{4E373584-9D29-15F2-0177-9ACF5833937B}"/>
              </a:ext>
            </a:extLst>
          </p:cNvPr>
          <p:cNvPicPr>
            <a:picLocks noChangeAspect="1"/>
          </p:cNvPicPr>
          <p:nvPr/>
        </p:nvPicPr>
        <p:blipFill rotWithShape="1">
          <a:blip r:embed="rId3"/>
          <a:srcRect l="50996" t="28927" r="26171" b="44633"/>
          <a:stretch/>
        </p:blipFill>
        <p:spPr>
          <a:xfrm>
            <a:off x="6494247" y="2376862"/>
            <a:ext cx="4293029" cy="2796304"/>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0" y="1792288"/>
            <a:ext cx="5400897" cy="4527062"/>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Get response from HTML</a:t>
            </a:r>
          </a:p>
          <a:p>
            <a:pPr>
              <a:lnSpc>
                <a:spcPct val="100000"/>
              </a:lnSpc>
              <a:spcBef>
                <a:spcPts val="1400"/>
              </a:spcBef>
            </a:pPr>
            <a:r>
              <a:rPr lang="en-US" sz="2200" dirty="0">
                <a:solidFill>
                  <a:schemeClr val="accent3">
                    <a:lumMod val="25000"/>
                  </a:schemeClr>
                </a:solidFill>
                <a:latin typeface="Abadi" panose="020B0604020104020204" pitchFamily="34" charset="0"/>
              </a:rPr>
              <a:t>Create </a:t>
            </a:r>
            <a:r>
              <a:rPr lang="en-US" sz="2200" dirty="0" err="1">
                <a:solidFill>
                  <a:schemeClr val="accent3">
                    <a:lumMod val="25000"/>
                  </a:schemeClr>
                </a:solidFill>
                <a:latin typeface="Abadi" panose="020B0604020104020204" pitchFamily="34" charset="0"/>
              </a:rPr>
              <a:t>BeautifulSoup</a:t>
            </a:r>
            <a:r>
              <a:rPr lang="en-US" sz="2200" dirty="0">
                <a:solidFill>
                  <a:schemeClr val="accent3">
                    <a:lumMod val="25000"/>
                  </a:schemeClr>
                </a:solidFill>
                <a:latin typeface="Abadi" panose="020B0604020104020204" pitchFamily="34" charset="0"/>
              </a:rPr>
              <a:t> object</a:t>
            </a:r>
          </a:p>
          <a:p>
            <a:pPr>
              <a:lnSpc>
                <a:spcPct val="100000"/>
              </a:lnSpc>
              <a:spcBef>
                <a:spcPts val="1400"/>
              </a:spcBef>
            </a:pPr>
            <a:r>
              <a:rPr lang="en-US" sz="2200" dirty="0">
                <a:solidFill>
                  <a:schemeClr val="accent3">
                    <a:lumMod val="25000"/>
                  </a:schemeClr>
                </a:solidFill>
                <a:latin typeface="Abadi" panose="020B0604020104020204" pitchFamily="34" charset="0"/>
              </a:rPr>
              <a:t>Find table</a:t>
            </a:r>
          </a:p>
          <a:p>
            <a:pPr>
              <a:lnSpc>
                <a:spcPct val="100000"/>
              </a:lnSpc>
              <a:spcBef>
                <a:spcPts val="1400"/>
              </a:spcBef>
            </a:pPr>
            <a:r>
              <a:rPr lang="en-US" sz="2200" dirty="0">
                <a:solidFill>
                  <a:schemeClr val="accent3">
                    <a:lumMod val="25000"/>
                  </a:schemeClr>
                </a:solidFill>
                <a:latin typeface="Abadi" panose="020B0604020104020204" pitchFamily="34" charset="0"/>
              </a:rPr>
              <a:t>Get column names</a:t>
            </a:r>
          </a:p>
          <a:p>
            <a:pPr>
              <a:lnSpc>
                <a:spcPct val="100000"/>
              </a:lnSpc>
              <a:spcBef>
                <a:spcPts val="1400"/>
              </a:spcBef>
            </a:pPr>
            <a:r>
              <a:rPr lang="en-US" sz="2200" dirty="0">
                <a:solidFill>
                  <a:schemeClr val="accent3">
                    <a:lumMod val="25000"/>
                  </a:schemeClr>
                </a:solidFill>
                <a:latin typeface="Abadi" panose="020B0604020104020204" pitchFamily="34" charset="0"/>
              </a:rPr>
              <a:t>Append data to keys and convert to .csv</a:t>
            </a:r>
          </a:p>
          <a:p>
            <a:pPr>
              <a:lnSpc>
                <a:spcPct val="100000"/>
              </a:lnSpc>
              <a:spcBef>
                <a:spcPts val="1400"/>
              </a:spcBef>
            </a:pPr>
            <a:r>
              <a:rPr lang="en-US" sz="2200" dirty="0">
                <a:solidFill>
                  <a:schemeClr val="accent3">
                    <a:lumMod val="25000"/>
                  </a:schemeClr>
                </a:solidFill>
                <a:latin typeface="Abadi" panose="020B0604020104020204" pitchFamily="34" charset="0"/>
              </a:rPr>
              <a:t>Create dictionary and convert to </a:t>
            </a:r>
            <a:r>
              <a:rPr lang="en-US" sz="2200" dirty="0" err="1">
                <a:solidFill>
                  <a:schemeClr val="accent3">
                    <a:lumMod val="25000"/>
                  </a:schemeClr>
                </a:solidFill>
                <a:latin typeface="Abadi" panose="020B0604020104020204" pitchFamily="34" charset="0"/>
              </a:rPr>
              <a:t>dataframe</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https://github.com/raunaqjabbal/IBM-Project/blob/main/Data%20Collection%20with%20Web%20Scraping.ipynb</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pic>
        <p:nvPicPr>
          <p:cNvPr id="5" name="Picture 4">
            <a:extLst>
              <a:ext uri="{FF2B5EF4-FFF2-40B4-BE49-F238E27FC236}">
                <a16:creationId xmlns:a16="http://schemas.microsoft.com/office/drawing/2014/main" id="{5D0D8ED4-B48F-BCEB-CBAB-C6987ABC8C86}"/>
              </a:ext>
            </a:extLst>
          </p:cNvPr>
          <p:cNvPicPr>
            <a:picLocks noChangeAspect="1"/>
          </p:cNvPicPr>
          <p:nvPr/>
        </p:nvPicPr>
        <p:blipFill rotWithShape="1">
          <a:blip r:embed="rId3"/>
          <a:srcRect l="75230" t="28927" r="1813" b="44633"/>
          <a:stretch/>
        </p:blipFill>
        <p:spPr>
          <a:xfrm>
            <a:off x="6482632" y="2299929"/>
            <a:ext cx="4316260" cy="2796304"/>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133</TotalTime>
  <Words>2551</Words>
  <Application>Microsoft Office PowerPoint</Application>
  <PresentationFormat>Widescreen</PresentationFormat>
  <Paragraphs>237</Paragraphs>
  <Slides>46</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46</vt:i4>
      </vt:variant>
    </vt:vector>
  </HeadingPairs>
  <TitlesOfParts>
    <vt:vector size="53" baseType="lpstr">
      <vt:lpstr>Abadi</vt:lpstr>
      <vt:lpstr>Arial</vt:lpstr>
      <vt:lpstr>Calibri</vt:lpstr>
      <vt:lpstr>Calibri Light</vt:lpstr>
      <vt:lpstr>IBM Plex Mono SemiBold</vt:lpstr>
      <vt:lpstr>IBM Plex Mono Text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Raunaq Jabbal</cp:lastModifiedBy>
  <cp:revision>214</cp:revision>
  <dcterms:created xsi:type="dcterms:W3CDTF">2021-04-29T18:58:34Z</dcterms:created>
  <dcterms:modified xsi:type="dcterms:W3CDTF">2022-12-12T07:29:06Z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